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338" r:id="rId2"/>
    <p:sldId id="351" r:id="rId3"/>
    <p:sldId id="352" r:id="rId4"/>
    <p:sldId id="327" r:id="rId5"/>
    <p:sldId id="360" r:id="rId6"/>
    <p:sldId id="354" r:id="rId7"/>
    <p:sldId id="359" r:id="rId8"/>
    <p:sldId id="336" r:id="rId9"/>
    <p:sldId id="331" r:id="rId10"/>
    <p:sldId id="339" r:id="rId11"/>
    <p:sldId id="347" r:id="rId12"/>
    <p:sldId id="340" r:id="rId13"/>
    <p:sldId id="341" r:id="rId14"/>
    <p:sldId id="353" r:id="rId15"/>
    <p:sldId id="356" r:id="rId16"/>
    <p:sldId id="355" r:id="rId17"/>
    <p:sldId id="361" r:id="rId18"/>
    <p:sldId id="362" r:id="rId19"/>
    <p:sldId id="364" r:id="rId20"/>
    <p:sldId id="365" r:id="rId21"/>
    <p:sldId id="363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262" r:id="rId30"/>
  </p:sldIdLst>
  <p:sldSz cx="12192000" cy="6858000"/>
  <p:notesSz cx="6858000" cy="9144000"/>
  <p:embeddedFontLst>
    <p:embeddedFont>
      <p:font typeface="Aharoni" panose="02010803020104030203" pitchFamily="2" charset="-79"/>
      <p:bold r:id="rId32"/>
    </p:embeddedFont>
    <p:embeddedFont>
      <p:font typeface="나눔스퀘어_ac" panose="020B0600000101010101" pitchFamily="50" charset="-127"/>
      <p:regular r:id="rId33"/>
    </p:embeddedFont>
    <p:embeddedFont>
      <p:font typeface="나눔스퀘어_ac 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AB"/>
    <a:srgbClr val="FFF2CC"/>
    <a:srgbClr val="723E1B"/>
    <a:srgbClr val="7F7F7F"/>
    <a:srgbClr val="7F5539"/>
    <a:srgbClr val="8B6247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1192" autoAdjust="0"/>
  </p:normalViewPr>
  <p:slideViewPr>
    <p:cSldViewPr snapToGrid="0">
      <p:cViewPr varScale="1">
        <p:scale>
          <a:sx n="60" d="100"/>
          <a:sy n="60" d="100"/>
        </p:scale>
        <p:origin x="1116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0459C0-C139-4D43-ACD4-D4A4930535B9}" type="datetimeFigureOut">
              <a:rPr lang="ko-KR" altLang="en-US" smtClean="0"/>
              <a:pPr/>
              <a:t>2021-06-10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2FAC1386-7A2B-4D24-B196-96D7EBD336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60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C1386-7A2B-4D24-B196-96D7EBD336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44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94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1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5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93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477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22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45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65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429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5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C1386-7A2B-4D24-B196-96D7EBD336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66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242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66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87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79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4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59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02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4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716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C1386-7A2B-4D24-B196-96D7EBD3368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424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55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44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8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1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7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FDD98-A116-4D58-820A-3CF29C4A99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2021-06-10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1838586" y="2360872"/>
            <a:ext cx="8514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Human behavior detection</a:t>
            </a:r>
          </a:p>
          <a:p>
            <a:pPr algn="ctr"/>
            <a:r>
              <a:rPr lang="en-US" altLang="ko-KR" sz="4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Wi-Fi Sensing technology</a:t>
            </a:r>
            <a:endParaRPr lang="ko-KR" altLang="en-US" sz="40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4777857" y="4956721"/>
            <a:ext cx="263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이재윤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정은서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여찬영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121892" y="1568076"/>
            <a:ext cx="26505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 3rd semester Graduation Project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5B5989-B450-4921-8590-7A133F43203A}"/>
              </a:ext>
            </a:extLst>
          </p:cNvPr>
          <p:cNvSpPr/>
          <p:nvPr/>
        </p:nvSpPr>
        <p:spPr>
          <a:xfrm>
            <a:off x="4577975" y="4572001"/>
            <a:ext cx="2793534" cy="1169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6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7"/>
            <a:ext cx="8232579" cy="556337"/>
            <a:chOff x="6904859" y="1694257"/>
            <a:chExt cx="6858833" cy="4206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7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CSI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Extraction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Experiment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834F032-A586-4A06-8240-561B5F3D0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14" b="1"/>
          <a:stretch/>
        </p:blipFill>
        <p:spPr>
          <a:xfrm>
            <a:off x="5725865" y="2329721"/>
            <a:ext cx="4960958" cy="341680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5B7590C-5627-4187-BDFB-5E97283A1715}"/>
              </a:ext>
            </a:extLst>
          </p:cNvPr>
          <p:cNvSpPr txBox="1"/>
          <p:nvPr/>
        </p:nvSpPr>
        <p:spPr>
          <a:xfrm>
            <a:off x="2111896" y="5849861"/>
            <a:ext cx="2653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3.4 m x 3.75 m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36C9878-90A0-4456-ABFB-4D23558667D3}"/>
              </a:ext>
            </a:extLst>
          </p:cNvPr>
          <p:cNvGrpSpPr/>
          <p:nvPr/>
        </p:nvGrpSpPr>
        <p:grpSpPr>
          <a:xfrm>
            <a:off x="1846857" y="2631884"/>
            <a:ext cx="3416803" cy="2812478"/>
            <a:chOff x="1730072" y="2631883"/>
            <a:chExt cx="3416803" cy="28124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208B9F0-CAD4-4DDB-BBB2-5FD802328D53}"/>
                </a:ext>
              </a:extLst>
            </p:cNvPr>
            <p:cNvSpPr/>
            <p:nvPr/>
          </p:nvSpPr>
          <p:spPr>
            <a:xfrm rot="16200000">
              <a:off x="2066874" y="2295081"/>
              <a:ext cx="2743200" cy="34168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A40B2A3-FEBD-47F0-A7D5-4A344EC1A383}"/>
                </a:ext>
              </a:extLst>
            </p:cNvPr>
            <p:cNvSpPr/>
            <p:nvPr/>
          </p:nvSpPr>
          <p:spPr>
            <a:xfrm rot="16200000" flipH="1">
              <a:off x="2452255" y="5067263"/>
              <a:ext cx="96985" cy="65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2E29421-F59E-4DEF-BDBA-E15844E47BA4}"/>
                </a:ext>
              </a:extLst>
            </p:cNvPr>
            <p:cNvSpPr/>
            <p:nvPr/>
          </p:nvSpPr>
          <p:spPr>
            <a:xfrm rot="16200000">
              <a:off x="2474036" y="4893066"/>
              <a:ext cx="69284" cy="86309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2153364-4E61-4FEF-A2AD-5158A2D9B6BA}"/>
                </a:ext>
              </a:extLst>
            </p:cNvPr>
            <p:cNvGrpSpPr/>
            <p:nvPr/>
          </p:nvGrpSpPr>
          <p:grpSpPr>
            <a:xfrm>
              <a:off x="2411943" y="4270685"/>
              <a:ext cx="1938415" cy="403533"/>
              <a:chOff x="2411943" y="4543814"/>
              <a:chExt cx="1938415" cy="403533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271EC42-D169-434C-8AEE-9832B4DA9853}"/>
                  </a:ext>
                </a:extLst>
              </p:cNvPr>
              <p:cNvGrpSpPr/>
              <p:nvPr/>
            </p:nvGrpSpPr>
            <p:grpSpPr>
              <a:xfrm rot="16200000">
                <a:off x="2413058" y="4542699"/>
                <a:ext cx="400482" cy="402712"/>
                <a:chOff x="5915487" y="2329720"/>
                <a:chExt cx="515530" cy="51840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3B9A2F6D-0238-43FE-B444-58EBD1F67E4C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3A82357A-B156-4992-9992-2B616B94E21B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74902BDB-1C2B-4991-8663-B5D441106BA7}"/>
                  </a:ext>
                </a:extLst>
              </p:cNvPr>
              <p:cNvGrpSpPr/>
              <p:nvPr/>
            </p:nvGrpSpPr>
            <p:grpSpPr>
              <a:xfrm rot="16200000">
                <a:off x="3948761" y="4545750"/>
                <a:ext cx="400482" cy="402712"/>
                <a:chOff x="5915487" y="2329720"/>
                <a:chExt cx="515530" cy="518400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AFD98D53-0C69-4859-BC27-0DBCC8CB7AD7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27070716-B4E6-4F53-BEA4-EDCAB4BE531F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354204A6-75DA-4D8B-B142-803019FACB39}"/>
                  </a:ext>
                </a:extLst>
              </p:cNvPr>
              <p:cNvGrpSpPr/>
              <p:nvPr/>
            </p:nvGrpSpPr>
            <p:grpSpPr>
              <a:xfrm rot="16200000">
                <a:off x="3171590" y="4545750"/>
                <a:ext cx="400482" cy="402712"/>
                <a:chOff x="5915487" y="2329720"/>
                <a:chExt cx="515530" cy="518400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57C6FCA5-38B3-4032-B794-6F450ED23448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E67AC012-A9C7-4209-B76F-D04E14553572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0837C94-B597-40AB-8993-993F3480561C}"/>
                </a:ext>
              </a:extLst>
            </p:cNvPr>
            <p:cNvGrpSpPr/>
            <p:nvPr/>
          </p:nvGrpSpPr>
          <p:grpSpPr>
            <a:xfrm>
              <a:off x="2411938" y="3255336"/>
              <a:ext cx="1938415" cy="403533"/>
              <a:chOff x="2411938" y="2922833"/>
              <a:chExt cx="1938415" cy="403533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F3EAB125-882D-4125-8126-0E4B334C5D4B}"/>
                  </a:ext>
                </a:extLst>
              </p:cNvPr>
              <p:cNvGrpSpPr/>
              <p:nvPr/>
            </p:nvGrpSpPr>
            <p:grpSpPr>
              <a:xfrm rot="5400000">
                <a:off x="2413053" y="2921718"/>
                <a:ext cx="400482" cy="402712"/>
                <a:chOff x="5915487" y="2329720"/>
                <a:chExt cx="515530" cy="518400"/>
              </a:xfrm>
            </p:grpSpPr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8EF89B11-BC45-46CD-B417-25FAEBDE2765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48F38D20-09D9-402B-81FC-1FA0A2F52AF6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6D71A8E0-7E5B-4DFB-9849-01D2A78EFA04}"/>
                  </a:ext>
                </a:extLst>
              </p:cNvPr>
              <p:cNvGrpSpPr/>
              <p:nvPr/>
            </p:nvGrpSpPr>
            <p:grpSpPr>
              <a:xfrm rot="5400000">
                <a:off x="3948756" y="2924769"/>
                <a:ext cx="400482" cy="402712"/>
                <a:chOff x="5915487" y="2329720"/>
                <a:chExt cx="515530" cy="518400"/>
              </a:xfrm>
            </p:grpSpPr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F8263EE8-2FB8-4499-AC40-F722F53DCA97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41020AFF-1DDE-4680-AA1D-30AC2F9A8EC7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CCD713A-B538-4AF3-B93A-5F6C56826382}"/>
                  </a:ext>
                </a:extLst>
              </p:cNvPr>
              <p:cNvGrpSpPr/>
              <p:nvPr/>
            </p:nvGrpSpPr>
            <p:grpSpPr>
              <a:xfrm rot="5400000">
                <a:off x="3171585" y="2924769"/>
                <a:ext cx="400482" cy="402712"/>
                <a:chOff x="5915487" y="2329720"/>
                <a:chExt cx="515530" cy="518400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B5C84B27-1D88-4F4D-8781-6E97E7E862D3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E2BE9C2-1359-4247-BA27-B4DF3A446192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3CA72D4-1020-4DB4-96B6-3F223C15AD08}"/>
                </a:ext>
              </a:extLst>
            </p:cNvPr>
            <p:cNvGrpSpPr/>
            <p:nvPr/>
          </p:nvGrpSpPr>
          <p:grpSpPr>
            <a:xfrm>
              <a:off x="2161101" y="3475993"/>
              <a:ext cx="2429437" cy="965348"/>
              <a:chOff x="2161101" y="3475993"/>
              <a:chExt cx="2429437" cy="965348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395E9724-DE16-4C4F-AABF-CD8B7A55A9C5}"/>
                  </a:ext>
                </a:extLst>
              </p:cNvPr>
              <p:cNvSpPr/>
              <p:nvPr/>
            </p:nvSpPr>
            <p:spPr>
              <a:xfrm rot="16200000">
                <a:off x="2898666" y="2749468"/>
                <a:ext cx="965348" cy="2418397"/>
              </a:xfrm>
              <a:prstGeom prst="roundRect">
                <a:avLst>
                  <a:gd name="adj" fmla="val 1953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56" name="Picture 8" descr="Internet, internet of things, iot, modem, router, wifi icon">
                <a:extLst>
                  <a:ext uri="{FF2B5EF4-FFF2-40B4-BE49-F238E27FC236}">
                    <a16:creationId xmlns:a16="http://schemas.microsoft.com/office/drawing/2014/main" id="{428735EB-0D53-4638-A472-5E584C75C5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161101" y="3704153"/>
                <a:ext cx="501674" cy="501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그래픽 56" descr="랩톱">
                <a:extLst>
                  <a:ext uri="{FF2B5EF4-FFF2-40B4-BE49-F238E27FC236}">
                    <a16:creationId xmlns:a16="http://schemas.microsoft.com/office/drawing/2014/main" id="{342A2673-033D-49A8-A508-2AEE76095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6200000">
                <a:off x="4038288" y="3667354"/>
                <a:ext cx="532349" cy="532349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CD7AA33-C962-44CD-BB87-C96FFB861A71}"/>
              </a:ext>
            </a:extLst>
          </p:cNvPr>
          <p:cNvSpPr txBox="1"/>
          <p:nvPr/>
        </p:nvSpPr>
        <p:spPr>
          <a:xfrm>
            <a:off x="159191" y="172758"/>
            <a:ext cx="3521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Implementation(CSI)</a:t>
            </a:r>
          </a:p>
        </p:txBody>
      </p:sp>
    </p:spTree>
    <p:extLst>
      <p:ext uri="{BB962C8B-B14F-4D97-AF65-F5344CB8AC3E}">
        <p14:creationId xmlns:p14="http://schemas.microsoft.com/office/powerpoint/2010/main" val="375104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Experiment - People Counting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B9B681-9A6D-421A-861C-AE774793C763}"/>
              </a:ext>
            </a:extLst>
          </p:cNvPr>
          <p:cNvGrpSpPr/>
          <p:nvPr/>
        </p:nvGrpSpPr>
        <p:grpSpPr>
          <a:xfrm>
            <a:off x="1723586" y="2762765"/>
            <a:ext cx="3416803" cy="2812478"/>
            <a:chOff x="1730072" y="2631883"/>
            <a:chExt cx="3416803" cy="28124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988882E-69F3-4FF4-AE13-DBA7FDC4C978}"/>
                </a:ext>
              </a:extLst>
            </p:cNvPr>
            <p:cNvSpPr/>
            <p:nvPr/>
          </p:nvSpPr>
          <p:spPr>
            <a:xfrm rot="16200000">
              <a:off x="2066874" y="2295081"/>
              <a:ext cx="2743200" cy="341680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729ACC-8A2D-4FFF-92A7-EF12DFBA7227}"/>
                </a:ext>
              </a:extLst>
            </p:cNvPr>
            <p:cNvSpPr/>
            <p:nvPr/>
          </p:nvSpPr>
          <p:spPr>
            <a:xfrm rot="16200000" flipH="1">
              <a:off x="2452255" y="5067263"/>
              <a:ext cx="96985" cy="65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506A47-420D-446E-BF32-9F4476DC6AA8}"/>
                </a:ext>
              </a:extLst>
            </p:cNvPr>
            <p:cNvSpPr/>
            <p:nvPr/>
          </p:nvSpPr>
          <p:spPr>
            <a:xfrm rot="16200000">
              <a:off x="2474036" y="4893066"/>
              <a:ext cx="69284" cy="86309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847F98F-1EB6-47A3-A13F-65787CA94068}"/>
                </a:ext>
              </a:extLst>
            </p:cNvPr>
            <p:cNvGrpSpPr/>
            <p:nvPr/>
          </p:nvGrpSpPr>
          <p:grpSpPr>
            <a:xfrm>
              <a:off x="2411943" y="4270685"/>
              <a:ext cx="1938415" cy="403533"/>
              <a:chOff x="2411943" y="4543814"/>
              <a:chExt cx="1938415" cy="403533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29245A-B302-4ABD-86A4-4BD6878E072A}"/>
                  </a:ext>
                </a:extLst>
              </p:cNvPr>
              <p:cNvGrpSpPr/>
              <p:nvPr/>
            </p:nvGrpSpPr>
            <p:grpSpPr>
              <a:xfrm rot="16200000">
                <a:off x="2413058" y="4542699"/>
                <a:ext cx="400482" cy="402712"/>
                <a:chOff x="5915487" y="2329720"/>
                <a:chExt cx="515530" cy="518400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1DC272B9-3175-49E1-B111-BB688D75EDA4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E188152F-44EF-46B4-9774-F7EFB4F608CD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C983D67-94AA-4464-B026-362B92E74A0D}"/>
                  </a:ext>
                </a:extLst>
              </p:cNvPr>
              <p:cNvGrpSpPr/>
              <p:nvPr/>
            </p:nvGrpSpPr>
            <p:grpSpPr>
              <a:xfrm rot="16200000">
                <a:off x="3948761" y="4545750"/>
                <a:ext cx="400482" cy="402712"/>
                <a:chOff x="5915487" y="2329720"/>
                <a:chExt cx="515530" cy="518400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87F7BF80-502D-4A3D-8A69-919D8BAA3AB6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7493D219-A685-4ED1-B256-1B4BD56A7F52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360FD37-1A63-481E-8429-F888F3B2E9B3}"/>
                  </a:ext>
                </a:extLst>
              </p:cNvPr>
              <p:cNvGrpSpPr/>
              <p:nvPr/>
            </p:nvGrpSpPr>
            <p:grpSpPr>
              <a:xfrm rot="16200000">
                <a:off x="3171590" y="4545750"/>
                <a:ext cx="400482" cy="402712"/>
                <a:chOff x="5915487" y="2329720"/>
                <a:chExt cx="515530" cy="518400"/>
              </a:xfrm>
            </p:grpSpPr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D12A51CB-09B9-4EE0-BF9E-E96DCAF35A1E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B4878C8E-BB96-4650-84ED-F132F4E2282A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2F80D5A-410D-455E-90DC-8C4784C6161D}"/>
                </a:ext>
              </a:extLst>
            </p:cNvPr>
            <p:cNvGrpSpPr/>
            <p:nvPr/>
          </p:nvGrpSpPr>
          <p:grpSpPr>
            <a:xfrm>
              <a:off x="2411938" y="3255336"/>
              <a:ext cx="1938415" cy="403533"/>
              <a:chOff x="2411938" y="2922833"/>
              <a:chExt cx="1938415" cy="40353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16B295F-B303-4285-AA66-DEE7437C2378}"/>
                  </a:ext>
                </a:extLst>
              </p:cNvPr>
              <p:cNvGrpSpPr/>
              <p:nvPr/>
            </p:nvGrpSpPr>
            <p:grpSpPr>
              <a:xfrm rot="5400000">
                <a:off x="2413053" y="2921718"/>
                <a:ext cx="400482" cy="402712"/>
                <a:chOff x="5915487" y="2329720"/>
                <a:chExt cx="515530" cy="518400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DB5FA54F-C23A-49DF-8F0C-0315B399AAE7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62A04D22-31FE-4E76-9CDB-CAB03B00520F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BF7FFF5-B727-4120-956E-99DEB4812B4D}"/>
                  </a:ext>
                </a:extLst>
              </p:cNvPr>
              <p:cNvGrpSpPr/>
              <p:nvPr/>
            </p:nvGrpSpPr>
            <p:grpSpPr>
              <a:xfrm rot="5400000">
                <a:off x="3948756" y="2924769"/>
                <a:ext cx="400482" cy="402712"/>
                <a:chOff x="5915487" y="2329720"/>
                <a:chExt cx="515530" cy="518400"/>
              </a:xfrm>
            </p:grpSpPr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8D0E4914-92DA-4A62-A5A5-57A3AFF0AD9B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9F445631-6F95-4AD4-9B29-E9341171FA68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3E607A7-D43B-41E5-9B9D-1EDEB7BE8C8B}"/>
                  </a:ext>
                </a:extLst>
              </p:cNvPr>
              <p:cNvGrpSpPr/>
              <p:nvPr/>
            </p:nvGrpSpPr>
            <p:grpSpPr>
              <a:xfrm rot="5400000">
                <a:off x="3171585" y="2924769"/>
                <a:ext cx="400482" cy="402712"/>
                <a:chOff x="5915487" y="2329720"/>
                <a:chExt cx="515530" cy="518400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65EC5268-D9D9-4FD3-93F3-143ABABF8652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6F4528F3-0B02-425E-97F5-7CE389C2E395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A77118C-04C1-4B5D-BC22-9EC065FCCBAA}"/>
                </a:ext>
              </a:extLst>
            </p:cNvPr>
            <p:cNvGrpSpPr/>
            <p:nvPr/>
          </p:nvGrpSpPr>
          <p:grpSpPr>
            <a:xfrm>
              <a:off x="2161101" y="3475993"/>
              <a:ext cx="2429437" cy="965348"/>
              <a:chOff x="2161101" y="3475993"/>
              <a:chExt cx="2429437" cy="965348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2E75938E-F62A-454F-8AD2-3CA89A5CE808}"/>
                  </a:ext>
                </a:extLst>
              </p:cNvPr>
              <p:cNvSpPr/>
              <p:nvPr/>
            </p:nvSpPr>
            <p:spPr>
              <a:xfrm rot="16200000">
                <a:off x="2898666" y="2749468"/>
                <a:ext cx="965348" cy="2418397"/>
              </a:xfrm>
              <a:prstGeom prst="roundRect">
                <a:avLst>
                  <a:gd name="adj" fmla="val 1953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22" name="Picture 8" descr="Internet, internet of things, iot, modem, router, wifi icon">
                <a:extLst>
                  <a:ext uri="{FF2B5EF4-FFF2-40B4-BE49-F238E27FC236}">
                    <a16:creationId xmlns:a16="http://schemas.microsoft.com/office/drawing/2014/main" id="{554D67E5-019B-4623-9AA6-3786E1A07C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161101" y="3704153"/>
                <a:ext cx="501674" cy="501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래픽 22" descr="랩톱">
                <a:extLst>
                  <a:ext uri="{FF2B5EF4-FFF2-40B4-BE49-F238E27FC236}">
                    <a16:creationId xmlns:a16="http://schemas.microsoft.com/office/drawing/2014/main" id="{3EC8C71A-644E-412B-8273-D3D94A93C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038288" y="3667354"/>
                <a:ext cx="532349" cy="532349"/>
              </a:xfrm>
              <a:prstGeom prst="rect">
                <a:avLst/>
              </a:prstGeom>
            </p:spPr>
          </p:pic>
        </p:grpSp>
      </p:grpSp>
      <p:pic>
        <p:nvPicPr>
          <p:cNvPr id="37" name="Picture 6" descr="Walk Icons - Download Free Vector Icons | Noun Project">
            <a:extLst>
              <a:ext uri="{FF2B5EF4-FFF2-40B4-BE49-F238E27FC236}">
                <a16:creationId xmlns:a16="http://schemas.microsoft.com/office/drawing/2014/main" id="{1645AE6D-3B3E-4502-BFEA-96F0887D2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12" y="5575244"/>
            <a:ext cx="485558" cy="4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Walk Icons - Download Free Vector Icons | Noun Project">
            <a:extLst>
              <a:ext uri="{FF2B5EF4-FFF2-40B4-BE49-F238E27FC236}">
                <a16:creationId xmlns:a16="http://schemas.microsoft.com/office/drawing/2014/main" id="{2ADAC5D8-810A-49B7-9302-F98E761F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61" y="4907259"/>
            <a:ext cx="485558" cy="4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Walk Icons - Download Free Vector Icons | Noun Project">
            <a:extLst>
              <a:ext uri="{FF2B5EF4-FFF2-40B4-BE49-F238E27FC236}">
                <a16:creationId xmlns:a16="http://schemas.microsoft.com/office/drawing/2014/main" id="{8D0F5E71-2215-4537-BA72-44ACC9C8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31" y="5573267"/>
            <a:ext cx="485558" cy="4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Walk Icons - Download Free Vector Icons | Noun Project">
            <a:extLst>
              <a:ext uri="{FF2B5EF4-FFF2-40B4-BE49-F238E27FC236}">
                <a16:creationId xmlns:a16="http://schemas.microsoft.com/office/drawing/2014/main" id="{571EB4E8-EB87-4796-8FC9-73C08E46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83" y="4905280"/>
            <a:ext cx="485558" cy="4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Walk Icons - Download Free Vector Icons | Noun Project">
            <a:extLst>
              <a:ext uri="{FF2B5EF4-FFF2-40B4-BE49-F238E27FC236}">
                <a16:creationId xmlns:a16="http://schemas.microsoft.com/office/drawing/2014/main" id="{2C17C62D-689D-4AE2-B4F6-55937AAA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27" y="5571291"/>
            <a:ext cx="485558" cy="4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Walk Icons - Download Free Vector Icons | Noun Project">
            <a:extLst>
              <a:ext uri="{FF2B5EF4-FFF2-40B4-BE49-F238E27FC236}">
                <a16:creationId xmlns:a16="http://schemas.microsoft.com/office/drawing/2014/main" id="{B106E091-D28A-4CF2-A703-A96A4FBC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79" y="4903301"/>
            <a:ext cx="485558" cy="4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27174F88-3A55-4765-8E81-58ECC9A8FE91}"/>
              </a:ext>
            </a:extLst>
          </p:cNvPr>
          <p:cNvSpPr/>
          <p:nvPr/>
        </p:nvSpPr>
        <p:spPr>
          <a:xfrm>
            <a:off x="2068039" y="3746763"/>
            <a:ext cx="672527" cy="672527"/>
          </a:xfrm>
          <a:prstGeom prst="ellipse">
            <a:avLst/>
          </a:prstGeom>
          <a:solidFill>
            <a:schemeClr val="accent6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AF46AE6-0EB7-4F46-BE89-13C5C5CDD7FE}"/>
              </a:ext>
            </a:extLst>
          </p:cNvPr>
          <p:cNvSpPr/>
          <p:nvPr/>
        </p:nvSpPr>
        <p:spPr>
          <a:xfrm>
            <a:off x="3964470" y="3735837"/>
            <a:ext cx="681085" cy="681085"/>
          </a:xfrm>
          <a:prstGeom prst="ellipse">
            <a:avLst/>
          </a:prstGeom>
          <a:solidFill>
            <a:srgbClr val="FF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654559F-E248-471D-A78E-D4D77CA1A659}"/>
              </a:ext>
            </a:extLst>
          </p:cNvPr>
          <p:cNvSpPr txBox="1"/>
          <p:nvPr/>
        </p:nvSpPr>
        <p:spPr>
          <a:xfrm>
            <a:off x="2852207" y="2288486"/>
            <a:ext cx="111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[1]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CF4243-EDCD-4540-BB33-3AE5E1357693}"/>
              </a:ext>
            </a:extLst>
          </p:cNvPr>
          <p:cNvSpPr txBox="1"/>
          <p:nvPr/>
        </p:nvSpPr>
        <p:spPr>
          <a:xfrm>
            <a:off x="2854347" y="2284891"/>
            <a:ext cx="111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[2]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755BFB-CFE0-494E-8D1F-DEBFF548F449}"/>
              </a:ext>
            </a:extLst>
          </p:cNvPr>
          <p:cNvSpPr txBox="1"/>
          <p:nvPr/>
        </p:nvSpPr>
        <p:spPr>
          <a:xfrm>
            <a:off x="2852367" y="2282913"/>
            <a:ext cx="111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[3]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AD34C8E-4361-41EE-AE3B-CBDAC2CC0F9D}"/>
              </a:ext>
            </a:extLst>
          </p:cNvPr>
          <p:cNvSpPr txBox="1"/>
          <p:nvPr/>
        </p:nvSpPr>
        <p:spPr>
          <a:xfrm>
            <a:off x="159191" y="172758"/>
            <a:ext cx="3287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Implementation(CSI)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456577D-688A-476C-8EC3-182633A93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859" y="2606534"/>
            <a:ext cx="1562931" cy="11776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E430007-A25D-48DC-9EDD-93BB8ABC0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108" y="2606418"/>
            <a:ext cx="1562931" cy="11742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0E1BF89-BF6F-4721-8051-591C83612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4320" y="2606418"/>
            <a:ext cx="1565968" cy="118333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ADC7A23-2514-44FC-B0E4-6E864379F10F}"/>
              </a:ext>
            </a:extLst>
          </p:cNvPr>
          <p:cNvSpPr txBox="1"/>
          <p:nvPr/>
        </p:nvSpPr>
        <p:spPr>
          <a:xfrm>
            <a:off x="5819270" y="3789752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person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F9B179-5F54-490D-BF18-57153411A67E}"/>
              </a:ext>
            </a:extLst>
          </p:cNvPr>
          <p:cNvSpPr txBox="1"/>
          <p:nvPr/>
        </p:nvSpPr>
        <p:spPr>
          <a:xfrm>
            <a:off x="7496362" y="3798236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person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D96EA8-49F6-4311-BC78-A93636007D21}"/>
              </a:ext>
            </a:extLst>
          </p:cNvPr>
          <p:cNvSpPr txBox="1"/>
          <p:nvPr/>
        </p:nvSpPr>
        <p:spPr>
          <a:xfrm>
            <a:off x="9168104" y="3798236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person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A3C4C97-10AC-4D7B-98C2-9E5324FCDD0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5846"/>
          <a:stretch/>
        </p:blipFill>
        <p:spPr>
          <a:xfrm>
            <a:off x="5660367" y="4283213"/>
            <a:ext cx="4879207" cy="103767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8F58C1-FEFF-49C6-AB61-9EF23578B37C}"/>
              </a:ext>
            </a:extLst>
          </p:cNvPr>
          <p:cNvSpPr txBox="1"/>
          <p:nvPr/>
        </p:nvSpPr>
        <p:spPr>
          <a:xfrm>
            <a:off x="5498318" y="5336688"/>
            <a:ext cx="5174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Forest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|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: 1205 row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|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 : 73%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BB9210-3FF5-41FE-825A-78EF866A4666}"/>
              </a:ext>
            </a:extLst>
          </p:cNvPr>
          <p:cNvSpPr txBox="1"/>
          <p:nvPr/>
        </p:nvSpPr>
        <p:spPr>
          <a:xfrm>
            <a:off x="2819138" y="5653731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 off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mph" presetSubtype="0" repeatCount="indefinite" accel="33333" decel="33333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1500" fill="hold"/>
                                        <p:tgtEl>
                                          <p:spTgt spid="7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7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162 L 0.00078 -0.0974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9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17604 0.00625 C 0.18164 -0.03634 0.18672 -0.07801 0.19284 -0.1199 C 0.18932 -0.17801 0.18607 -0.23611 0.18294 -0.29398 C 0.12539 -0.29745 0.06589 -0.30972 0.00846 -0.31319 C -0.01016 -0.28981 -0.02578 -0.30231 -0.0444 -0.27847 C -0.04531 -0.24838 -0.04727 -0.17338 -0.04779 -0.14328 C -0.04505 -0.10602 -0.04193 -0.06875 -0.03893 -0.03171 L -4.16667E-7 -2.96296E-6 Z " pathEditMode="relative" rAng="0" ptsTypes="AAAAAAAAA">
                                      <p:cBhvr>
                                        <p:cTn id="33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162 L 0.00078 -0.0974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7617 0.00648 C 0.18177 -0.03634 0.18685 -0.07778 0.19297 -0.11991 C 0.18945 -0.17801 0.1862 -0.23611 0.18307 -0.29398 C 0.12552 -0.29745 0.06315 -0.31134 0.0056 -0.31481 C -0.01302 -0.29144 -0.02565 -0.30231 -0.04427 -0.27847 C -0.04518 -0.24838 -0.04714 -0.17338 -0.04766 -0.14329 C -0.04492 -0.10602 -0.0418 -0.06875 -0.0388 -0.03148 L 0.00013 0.00023 Z " pathEditMode="relative" rAng="0" ptsTypes="AAAAAAAAA">
                                      <p:cBhvr>
                                        <p:cTn id="53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500"/>
                            </p:stCondLst>
                            <p:childTnLst>
                              <p:par>
                                <p:cTn id="5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162 L 0.00078 -0.09745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5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46 L 0.17539 0.00671 C 0.18099 -0.03588 0.18607 -0.07755 0.19219 -0.11968 C 0.18867 -0.17778 0.18542 -0.23588 0.18229 -0.29352 C 0.12474 -0.29723 0.06328 -0.30764 0.00586 -0.31111 C -0.01276 -0.28773 -0.02643 -0.30209 -0.04505 -0.27824 C -0.04596 -0.24815 -0.04791 -0.17315 -0.04843 -0.14306 C -0.0457 -0.10556 -0.04258 -0.06852 -0.03958 -0.03125 L -0.00065 0.00046 Z " pathEditMode="relative" rAng="0" ptsTypes="AAAAAAAAA">
                                      <p:cBhvr>
                                        <p:cTn id="73" dur="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76" grpId="0"/>
      <p:bldP spid="76" grpId="1"/>
      <p:bldP spid="77" grpId="0"/>
      <p:bldP spid="77" grpId="1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E91D8A8-B9E0-4B7A-B055-0E762516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20" y="2611680"/>
            <a:ext cx="1565254" cy="1178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AD5349-3F58-4D5C-B52A-3DB177A5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108" y="2606418"/>
            <a:ext cx="1544535" cy="1163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37A87-57DB-4624-B28F-50ACD1899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16" y="2606590"/>
            <a:ext cx="1557386" cy="117392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Experiment – Localization 1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D2558E1-F976-4D74-8182-F1303B187B8B}"/>
              </a:ext>
            </a:extLst>
          </p:cNvPr>
          <p:cNvGrpSpPr/>
          <p:nvPr/>
        </p:nvGrpSpPr>
        <p:grpSpPr>
          <a:xfrm>
            <a:off x="1734421" y="2762765"/>
            <a:ext cx="3416803" cy="2812478"/>
            <a:chOff x="1730072" y="2631883"/>
            <a:chExt cx="3416803" cy="281247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787D888-402E-43DD-A9C1-B99FBD19616E}"/>
                </a:ext>
              </a:extLst>
            </p:cNvPr>
            <p:cNvSpPr/>
            <p:nvPr/>
          </p:nvSpPr>
          <p:spPr>
            <a:xfrm rot="16200000">
              <a:off x="2066874" y="2295081"/>
              <a:ext cx="2743200" cy="3416803"/>
            </a:xfrm>
            <a:prstGeom prst="rect">
              <a:avLst/>
            </a:prstGeom>
            <a:solidFill>
              <a:srgbClr val="7F7F7F"/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4314ECE-B0C3-4A35-AF83-F16ED1C47DC2}"/>
                </a:ext>
              </a:extLst>
            </p:cNvPr>
            <p:cNvSpPr/>
            <p:nvPr/>
          </p:nvSpPr>
          <p:spPr>
            <a:xfrm rot="16200000" flipH="1">
              <a:off x="2452255" y="5067263"/>
              <a:ext cx="96985" cy="65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4A560B3-A0FB-4AFC-B668-C81C97352337}"/>
                </a:ext>
              </a:extLst>
            </p:cNvPr>
            <p:cNvSpPr/>
            <p:nvPr/>
          </p:nvSpPr>
          <p:spPr>
            <a:xfrm rot="16200000">
              <a:off x="2474036" y="4893066"/>
              <a:ext cx="69284" cy="86309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21BECEE-3F37-426E-AA8B-B69FC2AEC6B2}"/>
                </a:ext>
              </a:extLst>
            </p:cNvPr>
            <p:cNvGrpSpPr/>
            <p:nvPr/>
          </p:nvGrpSpPr>
          <p:grpSpPr>
            <a:xfrm>
              <a:off x="2411943" y="4270685"/>
              <a:ext cx="1938415" cy="403533"/>
              <a:chOff x="2411943" y="4543814"/>
              <a:chExt cx="1938415" cy="40353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C56480D-FB22-4899-B5CE-A3DF87650D08}"/>
                  </a:ext>
                </a:extLst>
              </p:cNvPr>
              <p:cNvGrpSpPr/>
              <p:nvPr/>
            </p:nvGrpSpPr>
            <p:grpSpPr>
              <a:xfrm rot="16200000">
                <a:off x="2413058" y="4542699"/>
                <a:ext cx="400482" cy="402712"/>
                <a:chOff x="5915487" y="2329720"/>
                <a:chExt cx="515530" cy="518400"/>
              </a:xfrm>
            </p:grpSpPr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7287438-68B0-44D7-85A6-3E61821F5764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04123AF9-3E4A-46F4-873A-F72AB6E14F34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D68E6949-6DDC-43A7-9CCB-C1D01130CAE9}"/>
                  </a:ext>
                </a:extLst>
              </p:cNvPr>
              <p:cNvGrpSpPr/>
              <p:nvPr/>
            </p:nvGrpSpPr>
            <p:grpSpPr>
              <a:xfrm rot="16200000">
                <a:off x="3948761" y="4545750"/>
                <a:ext cx="400482" cy="402712"/>
                <a:chOff x="5915487" y="2329720"/>
                <a:chExt cx="515530" cy="51840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58A911B8-2D7B-46A4-8D1A-D06CD0B4F24A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581F24A4-C907-4B5C-A516-A0F1B51CA3AB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F966145-90AE-472E-ABBF-A44556F70847}"/>
                  </a:ext>
                </a:extLst>
              </p:cNvPr>
              <p:cNvGrpSpPr/>
              <p:nvPr/>
            </p:nvGrpSpPr>
            <p:grpSpPr>
              <a:xfrm rot="16200000">
                <a:off x="3171590" y="4545750"/>
                <a:ext cx="400482" cy="402712"/>
                <a:chOff x="5915487" y="2329720"/>
                <a:chExt cx="515530" cy="518400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024E375E-472C-4D1D-A852-77B980E2167F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F0FC4FEF-5F63-49E4-9B7D-B11A914CB443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86A2B22-DDC6-44F4-A2AF-DEA97D3FE393}"/>
                </a:ext>
              </a:extLst>
            </p:cNvPr>
            <p:cNvGrpSpPr/>
            <p:nvPr/>
          </p:nvGrpSpPr>
          <p:grpSpPr>
            <a:xfrm>
              <a:off x="2411938" y="3255336"/>
              <a:ext cx="1938415" cy="403533"/>
              <a:chOff x="2411938" y="2922833"/>
              <a:chExt cx="1938415" cy="40353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9143601E-1170-410C-A6C3-07F0CCBDC505}"/>
                  </a:ext>
                </a:extLst>
              </p:cNvPr>
              <p:cNvGrpSpPr/>
              <p:nvPr/>
            </p:nvGrpSpPr>
            <p:grpSpPr>
              <a:xfrm rot="5400000">
                <a:off x="2413053" y="2921718"/>
                <a:ext cx="400482" cy="402712"/>
                <a:chOff x="5915487" y="2329720"/>
                <a:chExt cx="515530" cy="518400"/>
              </a:xfrm>
            </p:grpSpPr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7E076747-4029-40E9-ADBF-FEB3498032F7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F9EEA3E6-CBCA-43E3-A16F-453F50281F10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59333C94-3304-453A-A9F1-8612B23DF983}"/>
                  </a:ext>
                </a:extLst>
              </p:cNvPr>
              <p:cNvGrpSpPr/>
              <p:nvPr/>
            </p:nvGrpSpPr>
            <p:grpSpPr>
              <a:xfrm rot="5400000">
                <a:off x="3948756" y="2924769"/>
                <a:ext cx="400482" cy="402712"/>
                <a:chOff x="5915487" y="2329720"/>
                <a:chExt cx="515530" cy="518400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E572EBF5-E8E9-4A64-91C4-587DDF2BA7D7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1DB3740D-0723-4F8E-BD1E-65B63197D619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A58C72B-9EC9-4892-9CAC-CEE414AF43B7}"/>
                  </a:ext>
                </a:extLst>
              </p:cNvPr>
              <p:cNvGrpSpPr/>
              <p:nvPr/>
            </p:nvGrpSpPr>
            <p:grpSpPr>
              <a:xfrm rot="5400000">
                <a:off x="3171585" y="2924769"/>
                <a:ext cx="400482" cy="402712"/>
                <a:chOff x="5915487" y="2329720"/>
                <a:chExt cx="515530" cy="518400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82722D75-738C-4BE6-874E-B70DAE47EEA6}"/>
                    </a:ext>
                  </a:extLst>
                </p:cNvPr>
                <p:cNvSpPr/>
                <p:nvPr/>
              </p:nvSpPr>
              <p:spPr>
                <a:xfrm>
                  <a:off x="5929342" y="2341419"/>
                  <a:ext cx="501675" cy="4996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2525F203-A438-4191-94DD-D661607B9CD3}"/>
                    </a:ext>
                  </a:extLst>
                </p:cNvPr>
                <p:cNvSpPr/>
                <p:nvPr/>
              </p:nvSpPr>
              <p:spPr>
                <a:xfrm>
                  <a:off x="5915487" y="2329720"/>
                  <a:ext cx="151998" cy="51840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BCCE85-5CCD-4584-A930-8DD7CD8E0B53}"/>
                </a:ext>
              </a:extLst>
            </p:cNvPr>
            <p:cNvGrpSpPr/>
            <p:nvPr/>
          </p:nvGrpSpPr>
          <p:grpSpPr>
            <a:xfrm>
              <a:off x="2161101" y="3475993"/>
              <a:ext cx="2429437" cy="965348"/>
              <a:chOff x="2161101" y="3475993"/>
              <a:chExt cx="2429437" cy="965348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A070D47E-417A-4527-BA2B-36FBF0ABF088}"/>
                  </a:ext>
                </a:extLst>
              </p:cNvPr>
              <p:cNvSpPr/>
              <p:nvPr/>
            </p:nvSpPr>
            <p:spPr>
              <a:xfrm rot="16200000">
                <a:off x="2898666" y="2749468"/>
                <a:ext cx="965348" cy="2418397"/>
              </a:xfrm>
              <a:prstGeom prst="roundRect">
                <a:avLst>
                  <a:gd name="adj" fmla="val 1953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46" name="Picture 8" descr="Internet, internet of things, iot, modem, router, wifi icon">
                <a:extLst>
                  <a:ext uri="{FF2B5EF4-FFF2-40B4-BE49-F238E27FC236}">
                    <a16:creationId xmlns:a16="http://schemas.microsoft.com/office/drawing/2014/main" id="{7F7A192F-02BE-4BBD-B444-E9382D95D7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161101" y="3704153"/>
                <a:ext cx="501674" cy="501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그래픽 46" descr="랩톱">
                <a:extLst>
                  <a:ext uri="{FF2B5EF4-FFF2-40B4-BE49-F238E27FC236}">
                    <a16:creationId xmlns:a16="http://schemas.microsoft.com/office/drawing/2014/main" id="{98D26205-CA41-483F-A875-E2DAB90ED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>
                <a:off x="4038288" y="3667354"/>
                <a:ext cx="532349" cy="532349"/>
              </a:xfrm>
              <a:prstGeom prst="rect">
                <a:avLst/>
              </a:prstGeom>
            </p:spPr>
          </p:pic>
        </p:grpSp>
      </p:grpSp>
      <p:pic>
        <p:nvPicPr>
          <p:cNvPr id="79" name="Picture 6" descr="Walk Icons - Download Free Vector Icons | Noun Project">
            <a:extLst>
              <a:ext uri="{FF2B5EF4-FFF2-40B4-BE49-F238E27FC236}">
                <a16:creationId xmlns:a16="http://schemas.microsoft.com/office/drawing/2014/main" id="{38358A0E-CCA7-46B2-A908-AA4C5EB5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88" y="4218902"/>
            <a:ext cx="485558" cy="4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53724-516A-43AD-8CD6-637B6273AB6C}"/>
              </a:ext>
            </a:extLst>
          </p:cNvPr>
          <p:cNvCxnSpPr/>
          <p:nvPr/>
        </p:nvCxnSpPr>
        <p:spPr>
          <a:xfrm>
            <a:off x="4641190" y="2762763"/>
            <a:ext cx="0" cy="27432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26A956D3-1FED-4C34-8555-34BE78C8105C}"/>
              </a:ext>
            </a:extLst>
          </p:cNvPr>
          <p:cNvCxnSpPr>
            <a:cxnSpLocks/>
          </p:cNvCxnSpPr>
          <p:nvPr/>
        </p:nvCxnSpPr>
        <p:spPr>
          <a:xfrm>
            <a:off x="1757572" y="4134366"/>
            <a:ext cx="2945552" cy="512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7B564CA-9DEC-459F-BD5C-10BAC76468BD}"/>
              </a:ext>
            </a:extLst>
          </p:cNvPr>
          <p:cNvSpPr txBox="1"/>
          <p:nvPr/>
        </p:nvSpPr>
        <p:spPr>
          <a:xfrm>
            <a:off x="2886691" y="2282912"/>
            <a:ext cx="111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[1]</a:t>
            </a:r>
          </a:p>
        </p:txBody>
      </p:sp>
      <p:pic>
        <p:nvPicPr>
          <p:cNvPr id="83" name="Picture 6" descr="Walk Icons - Download Free Vector Icons | Noun Project">
            <a:extLst>
              <a:ext uri="{FF2B5EF4-FFF2-40B4-BE49-F238E27FC236}">
                <a16:creationId xmlns:a16="http://schemas.microsoft.com/office/drawing/2014/main" id="{CD3510FF-077D-4376-803E-48D08026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29" y="4903300"/>
            <a:ext cx="485558" cy="4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타원 83">
            <a:extLst>
              <a:ext uri="{FF2B5EF4-FFF2-40B4-BE49-F238E27FC236}">
                <a16:creationId xmlns:a16="http://schemas.microsoft.com/office/drawing/2014/main" id="{F757C37C-12D1-4ECD-A55C-9B5AF0FB129E}"/>
              </a:ext>
            </a:extLst>
          </p:cNvPr>
          <p:cNvSpPr/>
          <p:nvPr/>
        </p:nvSpPr>
        <p:spPr>
          <a:xfrm>
            <a:off x="2109975" y="3761365"/>
            <a:ext cx="672527" cy="672527"/>
          </a:xfrm>
          <a:prstGeom prst="ellipse">
            <a:avLst/>
          </a:prstGeom>
          <a:solidFill>
            <a:schemeClr val="accent6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94D5924-FE79-4853-A861-14D1B89C56FC}"/>
              </a:ext>
            </a:extLst>
          </p:cNvPr>
          <p:cNvSpPr/>
          <p:nvPr/>
        </p:nvSpPr>
        <p:spPr>
          <a:xfrm>
            <a:off x="4006406" y="3750439"/>
            <a:ext cx="681085" cy="681085"/>
          </a:xfrm>
          <a:prstGeom prst="ellipse">
            <a:avLst/>
          </a:prstGeom>
          <a:solidFill>
            <a:srgbClr val="FF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E59CE20-A855-44D0-80CA-8330E04088B4}"/>
              </a:ext>
            </a:extLst>
          </p:cNvPr>
          <p:cNvSpPr txBox="1"/>
          <p:nvPr/>
        </p:nvSpPr>
        <p:spPr>
          <a:xfrm>
            <a:off x="2886690" y="2293599"/>
            <a:ext cx="111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[2]</a:t>
            </a:r>
          </a:p>
        </p:txBody>
      </p:sp>
      <p:pic>
        <p:nvPicPr>
          <p:cNvPr id="87" name="Picture 6" descr="Walk Icons - Download Free Vector Icons | Noun Project">
            <a:extLst>
              <a:ext uri="{FF2B5EF4-FFF2-40B4-BE49-F238E27FC236}">
                <a16:creationId xmlns:a16="http://schemas.microsoft.com/office/drawing/2014/main" id="{F04770E7-AB9E-4CBB-A654-46C091057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83" y="2845631"/>
            <a:ext cx="485558" cy="4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320F3BA-D4AB-47B7-8059-F37D62D2B7D6}"/>
              </a:ext>
            </a:extLst>
          </p:cNvPr>
          <p:cNvSpPr txBox="1"/>
          <p:nvPr/>
        </p:nvSpPr>
        <p:spPr>
          <a:xfrm>
            <a:off x="2894143" y="2303384"/>
            <a:ext cx="111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[3]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AD34C8E-4361-41EE-AE3B-CBDAC2CC0F9D}"/>
              </a:ext>
            </a:extLst>
          </p:cNvPr>
          <p:cNvSpPr txBox="1"/>
          <p:nvPr/>
        </p:nvSpPr>
        <p:spPr>
          <a:xfrm>
            <a:off x="159192" y="172758"/>
            <a:ext cx="31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Implementation(CSI)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A928C47-D97D-4D9F-9276-64B13DD1A095}"/>
              </a:ext>
            </a:extLst>
          </p:cNvPr>
          <p:cNvSpPr txBox="1"/>
          <p:nvPr/>
        </p:nvSpPr>
        <p:spPr>
          <a:xfrm>
            <a:off x="5819270" y="3789752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Area 1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8805F0-4202-4FBB-8445-2F3F207579CE}"/>
              </a:ext>
            </a:extLst>
          </p:cNvPr>
          <p:cNvSpPr txBox="1"/>
          <p:nvPr/>
        </p:nvSpPr>
        <p:spPr>
          <a:xfrm>
            <a:off x="7496362" y="3798236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Area 2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BAF1B2-0A1F-4E7F-BB35-22C6EFF8B065}"/>
              </a:ext>
            </a:extLst>
          </p:cNvPr>
          <p:cNvSpPr txBox="1"/>
          <p:nvPr/>
        </p:nvSpPr>
        <p:spPr>
          <a:xfrm>
            <a:off x="9168104" y="3798236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Area 3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40E88C-1666-4602-AFB3-2A3889783F61}"/>
              </a:ext>
            </a:extLst>
          </p:cNvPr>
          <p:cNvSpPr txBox="1"/>
          <p:nvPr/>
        </p:nvSpPr>
        <p:spPr>
          <a:xfrm>
            <a:off x="5489627" y="5320861"/>
            <a:ext cx="5174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Forest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|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: 1253 row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|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 : 87%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0AC56CC7-B10D-47B8-9B37-90256C471B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2442" y="4248927"/>
            <a:ext cx="4879207" cy="10455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0BC8DFF-3F2C-45AE-9367-229594651017}"/>
              </a:ext>
            </a:extLst>
          </p:cNvPr>
          <p:cNvSpPr txBox="1"/>
          <p:nvPr/>
        </p:nvSpPr>
        <p:spPr>
          <a:xfrm>
            <a:off x="2819138" y="5653731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 off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9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3 0.00486 L -0.0073 0.00486 C -0.00678 0.00972 -0.00612 0.01482 -0.00547 0.01991 C -0.003 0.03773 -0.00625 0.00972 -0.00352 0.03171 C -0.00105 0.05255 -0.00287 0.04236 -0.00066 0.05371 C -0.00039 0.05903 0.00052 0.07454 0.00117 0.08056 C 0.00143 0.08241 0.00156 0.08426 0.00208 0.08565 C 0.00286 0.08727 0.00403 0.08796 0.00494 0.08912 C 0.00559 0.09074 0.00586 0.09306 0.0069 0.09421 C 0.00859 0.09607 0.01263 0.09746 0.01263 0.09746 L 0.03919 0.09583 C 0.06627 0.09329 0.03711 0.09583 0.04961 0.09236 C 0.05273 0.09167 0.05599 0.09144 0.05911 0.09074 C 0.06523 0.08727 0.06224 0.0882 0.0733 0.09074 C 0.07434 0.09097 0.07526 0.0919 0.07617 0.09236 C 0.07747 0.09306 0.07864 0.09398 0.07994 0.09421 C 0.08437 0.09514 0.08893 0.09514 0.09322 0.09583 C 0.09557 0.0963 0.09778 0.09699 0.1 0.09746 C 0.10481 0.10046 0.1039 0.10023 0.11132 0.10093 C 0.12174 0.10185 0.13216 0.10208 0.1427 0.10255 L 0.14934 0.10417 C 0.1595 0.10648 0.15494 0.10417 0.16067 0.10764 C 0.16705 0.10718 0.17343 0.10695 0.17968 0.10602 C 0.18072 0.10579 0.18164 0.10486 0.18255 0.10417 C 0.18385 0.10371 0.18502 0.10278 0.18632 0.10255 C 0.19049 0.10162 0.19453 0.10139 0.19869 0.10093 C 0.19921 0.09792 0.20091 0.0919 0.19869 0.08912 C 0.19713 0.08704 0.19492 0.08796 0.19296 0.0875 C 0.19153 0.08565 0.18932 0.08241 0.18724 0.08241 C 0.18567 0.08241 0.18411 0.08333 0.18255 0.08403 C 0.17994 0.08519 0.17747 0.08588 0.175 0.0875 C 0.17304 0.08843 0.17122 0.09074 0.16927 0.09074 L 0.13033 0.09236 C 0.12447 0.09583 0.13046 0.09283 0.12083 0.09583 C 0.11953 0.0963 0.11822 0.09699 0.11705 0.09746 C 0.11601 0.09792 0.1151 0.09884 0.11419 0.09931 C 0.11132 0.1 0.10846 0.10023 0.10559 0.10093 C 0.10442 0.10139 0.10312 0.10232 0.10182 0.10255 C 0.08307 0.10764 0.0608 0.10324 0.04388 0.10255 C 0.03424 0.09908 0.04309 0.10278 0.03632 0.09931 C 0.03502 0.09861 0.03372 0.09815 0.03255 0.09746 C 0.03059 0.09653 0.02851 0.09607 0.02682 0.09421 C 0.02591 0.09306 0.02487 0.09213 0.02395 0.09074 C 0.0233 0.08982 0.02278 0.0882 0.02213 0.0875 C 0.02122 0.08658 0.02018 0.08634 0.01927 0.08565 L 0.01549 0.07894 C 0.01484 0.07778 0.01432 0.07639 0.01354 0.0757 L 0.00781 0.06875 L 0.00599 0.0588 L 0.00494 0.05371 C 0.00468 0.04977 0.00442 0.04583 0.00403 0.0419 C 0.00377 0.03912 0.00312 0.03634 0.00312 0.03333 C 0.00312 0.03056 0.00377 0.02778 0.00403 0.025 C 0.00494 0.02546 0.00612 0.02546 0.0069 0.02662 C 0.00859 0.02917 0.00911 0.03357 0.00976 0.03681 C 0.01002 0.04514 0.01015 0.05371 0.01067 0.06204 C 0.0108 0.06389 0.01106 0.06574 0.01158 0.06713 C 0.01263 0.06968 0.01367 0.07315 0.01549 0.07384 L 0.01927 0.0757 C 0.01992 0.07662 0.02031 0.07847 0.02109 0.07894 C 0.02356 0.08079 0.02877 0.08241 0.02877 0.08241 C 0.03906 0.09468 0.02304 0.07662 0.03541 0.0875 C 0.03737 0.08912 0.0388 0.09329 0.04101 0.09421 C 0.04583 0.0963 0.04362 0.09514 0.04765 0.09746 C 0.05312 0.10718 0.04804 0.09954 0.0638 0.10255 C 0.0664 0.10301 0.07122 0.10671 0.0733 0.10764 C 0.0819 0.11134 0.07851 0.10949 0.08385 0.11273 C 0.11224 0.11181 0.13463 0.10926 0.16171 0.11273 C 0.16263 0.11273 0.16354 0.11412 0.16445 0.11435 C 0.1677 0.11528 0.17083 0.11551 0.17395 0.11621 C 0.18671 0.11412 0.18151 0.11783 0.1901 0.10764 L 0.19296 0.10417 L 0.19583 0.10093 C 0.19648 0.09931 0.197 0.09746 0.19778 0.09583 C 0.20091 0.08866 0.19856 0.09607 0.20065 0.08912 L 0.20065 0.08912 " pathEditMode="relative" ptsTypes="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33333" decel="3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8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33333" decel="33333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500" fill="hold"/>
                                        <p:tgtEl>
                                          <p:spTgt spid="8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00023 C 0.00312 -0.02708 0.00078 -0.00116 0.00078 -0.04398 C 0.00078 -0.05578 0.00117 -0.06736 0.00156 -0.07916 C 0.00182 -0.08773 0.00247 -0.09213 0.00312 -0.10046 C 0.00364 -0.10764 0.00429 -0.11921 0.00468 -0.12616 C 0.00442 -0.14953 0.00429 -0.17291 0.0039 -0.19606 C 0.00364 -0.20671 0.00312 -0.20856 0.00234 -0.21759 C 0.00208 -0.2206 0.00182 -0.22361 0.00156 -0.22662 C 0.00182 -0.25139 0.00169 -0.27639 0.00234 -0.30139 C 0.00234 -0.30301 0.00299 -0.30555 0.0039 -0.30555 C 0.00481 -0.30555 0.00442 -0.30278 0.00468 -0.30139 C 0.00442 -0.29815 0.00403 -0.29514 0.0039 -0.29213 C 0.00247 -0.24421 0.00546 -0.26342 0.00234 -0.24491 C 0.00208 -0.2368 0.00169 -0.2287 0.00156 -0.2206 C 4.79167E-6 -0.11458 0.00221 -0.16828 4.79167E-6 -0.11875 C 0.00026 -0.0787 -0.00105 -0.03842 0.00078 0.00162 C 0.00091 0.00463 0.00507 0.00324 0.00546 -2.22222E-6 C 0.00742 -0.01666 0.00638 -0.03449 0.00703 -0.05185 L 0.00794 -0.07129 C 0.00755 -0.07569 0.00677 -0.09375 0.00625 -0.09884 C 0.00612 -0.10046 0.00572 -0.10185 0.00546 -0.10347 C 0.0052 -0.10694 0.00494 -0.11065 0.00468 -0.11412 C 0.00455 -0.1162 0.00416 -0.11805 0.0039 -0.12014 C 0.00364 -0.12268 0.00338 -0.12523 0.00312 -0.12778 C 0.00195 -0.14166 0.00299 -0.13426 0.00156 -0.14282 C 0.0013 -0.14745 0.00117 -0.15208 0.00078 -0.15671 C 0.00052 -0.15972 -0.00053 -0.16273 -0.00079 -0.16597 C -0.00105 -0.16828 -0.00131 -0.17083 -0.00157 -0.17338 C -0.00183 -0.175 -0.00209 -0.17639 -0.00235 -0.17801 C -0.00261 -0.18055 -0.00274 -0.1831 -0.00313 -0.18541 C -0.00391 -0.19166 -0.00417 -0.18912 -0.00469 -0.19606 C -0.00534 -0.20416 -0.00612 -0.2206 -0.00612 -0.22037 C -0.00599 -0.23194 -0.00599 -0.24768 -0.00469 -0.26018 C -0.00443 -0.26157 -0.0043 -0.26342 -0.00391 -0.26481 C -0.00352 -0.2662 -0.00287 -0.26759 -0.00235 -0.26921 C -0.00209 -0.27083 -0.00196 -0.27245 -0.00157 -0.27384 C -0.00118 -0.275 -0.00053 -0.27592 4.79167E-6 -0.27685 C 0.00052 -0.27824 0.00117 -0.27986 0.00156 -0.28148 C 0.00364 -0.28935 0.00091 -0.2831 0.0039 -0.28889 C 0.00585 -0.3 0.00546 -0.29514 0.00546 -0.30416 L 0.00546 -0.30393 " pathEditMode="relative" rAng="0" ptsTypes="AAAAAAAAAAAAAAAAAAAAAAAAAAAAAAAAAAAAAAAAAA">
                                      <p:cBhvr>
                                        <p:cTn id="32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5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417 L 0.00078 0.00417 C -0.00208 0.00301 -0.00495 0.00139 -0.00781 0.00069 C -0.0125 -0.00023 -0.01732 -0.00023 -0.022 -0.00093 C -0.02396 -0.00139 -0.02578 -0.00208 -0.02773 -0.00278 C -0.03633 -0.00208 -0.04479 -0.00093 -0.05338 -0.00093 C -0.0707 -0.00093 -0.07669 -0.00208 -0.09127 -0.0044 C -0.10729 -0.01366 -0.09505 -0.00764 -0.12929 -0.00949 L -0.13685 -0.01111 C -0.13971 -0.01157 -0.14258 -0.01204 -0.14544 -0.01273 C -0.14674 -0.01319 -0.14791 -0.01389 -0.14922 -0.01435 C -0.15364 -0.01389 -0.15807 -0.01366 -0.1625 -0.01273 C -0.17864 -0.00972 -0.15937 -0.0125 -0.17018 -0.00949 C -0.17291 -0.00856 -0.17578 -0.00833 -0.17864 -0.00764 C -0.1806 -0.00556 -0.18216 -0.00185 -0.18437 -0.00093 C -0.18919 0.00116 -0.18698 0 -0.19101 0.00231 C -0.19323 0.01412 -0.19153 0.00995 -0.19479 0.01597 C -0.197 0.02731 -0.19453 0.01343 -0.19674 0.03264 C -0.19687 0.03449 -0.19739 0.03611 -0.19765 0.03773 C -0.19791 0.0412 -0.19817 0.04468 -0.19857 0.04792 C -0.19922 0.05324 -0.19961 0.05486 -0.20052 0.05972 C -0.20078 0.06366 -0.20117 0.06759 -0.20143 0.07153 C -0.20169 0.075 -0.20234 0.07824 -0.20234 0.08171 C -0.20234 0.09468 -0.20208 0.09491 -0.20052 0.10347 C -0.20013 0.1081 -0.20026 0.11273 -0.19961 0.11713 C -0.19935 0.11852 -0.19857 0.12014 -0.19765 0.12037 C -0.19674 0.12083 -0.1957 0.11921 -0.19479 0.11875 C -0.19414 0.11759 -0.19336 0.1169 -0.19297 0.11528 C -0.19205 0.11227 -0.19101 0.10532 -0.19101 0.10532 C -0.19127 0.0963 -0.1914 0.08727 -0.19192 0.07824 C -0.19205 0.07662 -0.19271 0.075 -0.19297 0.07315 L -0.19479 0.05972 C -0.19453 0.05301 -0.1944 0.0463 -0.19388 0.03958 C -0.19375 0.03773 -0.19362 0.03565 -0.19297 0.03449 C -0.18698 0.02384 -0.18919 0.03032 -0.18437 0.02593 C -0.18333 0.025 -0.18242 0.02384 -0.18151 0.02269 C -0.18073 0.01875 -0.18086 0.01644 -0.17864 0.01412 C -0.17786 0.01319 -0.17682 0.01296 -0.17578 0.0125 C -0.17513 0.01134 -0.17474 0.00995 -0.17396 0.00903 C -0.17304 0.00833 -0.172 0.00787 -0.17109 0.00741 C -0.16289 0.0037 -0.15716 0.00486 -0.14739 0.00417 C -0.14062 0 -0.14336 0.00278 -0.1388 -0.00278 L -0.10651 -0.00093 C -0.10299 -0.00069 -0.09961 0.00069 -0.09609 0.00069 C -0.08463 0.00069 -0.0733 -0.00046 -0.06185 -0.00093 L -0.05521 -0.00278 C -0.04817 -0.00417 -0.04362 -0.00486 -0.03633 -0.00602 L -0.00299 -0.00278 C 0.00013 -0.00278 0.00326 -0.0037 0.00651 -0.0044 C 0.00586 -0.00602 0.00547 -0.0081 0.00456 -0.00949 C 0.00326 -0.01111 -0.0039 -0.01273 -0.00403 -0.01273 C -0.00872 -0.01227 -0.01354 -0.01204 -0.01823 -0.01111 C -0.01927 -0.01088 -0.02005 -0.00949 -0.02109 -0.00949 C -0.0306 -0.00833 -0.0401 -0.00833 -0.04961 -0.00764 L -0.05521 -0.00602 C -0.0569 -0.00556 -0.05833 -0.0044 -0.06002 -0.0044 C -0.07083 -0.0044 -0.08151 -0.00556 -0.09232 -0.00602 C -0.09349 -0.00671 -0.09479 -0.00741 -0.09609 -0.00764 C -0.1151 -0.01389 -0.13554 -0.00833 -0.15403 -0.00764 C -0.15976 -0.00509 -0.15651 -0.00671 -0.16354 -0.00278 C -0.16445 -0.00208 -0.16536 -0.00139 -0.16627 -0.00093 C -0.17005 0.00046 -0.17942 0.00347 -0.18346 0.00579 L -0.18633 0.00741 C -0.18724 0.00903 -0.18841 0.01042 -0.18906 0.0125 C -0.18971 0.01389 -0.18945 0.0162 -0.1901 0.01759 C -0.19114 0.02014 -0.19388 0.02431 -0.19388 0.02431 C -0.19414 0.03773 -0.19401 0.05139 -0.19479 0.06481 C -0.19492 0.06759 -0.19713 0.07593 -0.19765 0.07986 C -0.19909 0.09005 -0.19857 0.08449 -0.19857 0.09676 L -0.19857 0.09861 " pathEditMode="relative" ptsTypes="AAAAAAAAAAAAAAAAAAAAAAAAAAAAAAAAAAAAAAAAAAAAAAAAAAAAAAAAAAAAAAAAAAAAAA">
                                      <p:cBhvr>
                                        <p:cTn id="4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4" grpId="0" animBg="1"/>
      <p:bldP spid="84" grpId="1" animBg="1"/>
      <p:bldP spid="85" grpId="0" animBg="1"/>
      <p:bldP spid="85" grpId="1" animBg="1"/>
      <p:bldP spid="86" grpId="0"/>
      <p:bldP spid="86" grpId="1"/>
      <p:bldP spid="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A43D809-F5CD-463E-BACD-F9D6AA4B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030" y="2626495"/>
            <a:ext cx="1555544" cy="117436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Experiment – Localization 2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87D888-402E-43DD-A9C1-B99FBD19616E}"/>
              </a:ext>
            </a:extLst>
          </p:cNvPr>
          <p:cNvSpPr/>
          <p:nvPr/>
        </p:nvSpPr>
        <p:spPr>
          <a:xfrm rot="16200000">
            <a:off x="2087023" y="2425964"/>
            <a:ext cx="2743200" cy="3416803"/>
          </a:xfrm>
          <a:prstGeom prst="rect">
            <a:avLst/>
          </a:prstGeom>
          <a:solidFill>
            <a:srgbClr val="7F7F7F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314ECE-B0C3-4A35-AF83-F16ED1C47DC2}"/>
              </a:ext>
            </a:extLst>
          </p:cNvPr>
          <p:cNvSpPr/>
          <p:nvPr/>
        </p:nvSpPr>
        <p:spPr>
          <a:xfrm rot="16200000" flipH="1">
            <a:off x="2472404" y="5198146"/>
            <a:ext cx="96985" cy="6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A560B3-A0FB-4AFC-B668-C81C97352337}"/>
              </a:ext>
            </a:extLst>
          </p:cNvPr>
          <p:cNvSpPr/>
          <p:nvPr/>
        </p:nvSpPr>
        <p:spPr>
          <a:xfrm rot="16200000">
            <a:off x="2494185" y="5023949"/>
            <a:ext cx="69284" cy="86309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C56480D-FB22-4899-B5CE-A3DF87650D08}"/>
              </a:ext>
            </a:extLst>
          </p:cNvPr>
          <p:cNvGrpSpPr/>
          <p:nvPr/>
        </p:nvGrpSpPr>
        <p:grpSpPr>
          <a:xfrm rot="16200000">
            <a:off x="2433207" y="4400453"/>
            <a:ext cx="400482" cy="402712"/>
            <a:chOff x="5915487" y="2329720"/>
            <a:chExt cx="515530" cy="51840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B7287438-68B0-44D7-85A6-3E61821F5764}"/>
                </a:ext>
              </a:extLst>
            </p:cNvPr>
            <p:cNvSpPr/>
            <p:nvPr/>
          </p:nvSpPr>
          <p:spPr>
            <a:xfrm>
              <a:off x="5929342" y="2341419"/>
              <a:ext cx="501675" cy="499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4123AF9-3E4A-46F4-873A-F72AB6E14F34}"/>
                </a:ext>
              </a:extLst>
            </p:cNvPr>
            <p:cNvSpPr/>
            <p:nvPr/>
          </p:nvSpPr>
          <p:spPr>
            <a:xfrm>
              <a:off x="5915487" y="2329720"/>
              <a:ext cx="151998" cy="5184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68E6949-6DDC-43A7-9CCB-C1D01130CAE9}"/>
              </a:ext>
            </a:extLst>
          </p:cNvPr>
          <p:cNvGrpSpPr/>
          <p:nvPr/>
        </p:nvGrpSpPr>
        <p:grpSpPr>
          <a:xfrm rot="16200000">
            <a:off x="3968910" y="4403504"/>
            <a:ext cx="400482" cy="402712"/>
            <a:chOff x="5915487" y="2329720"/>
            <a:chExt cx="515530" cy="518400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58A911B8-2D7B-46A4-8D1A-D06CD0B4F24A}"/>
                </a:ext>
              </a:extLst>
            </p:cNvPr>
            <p:cNvSpPr/>
            <p:nvPr/>
          </p:nvSpPr>
          <p:spPr>
            <a:xfrm>
              <a:off x="5929342" y="2341419"/>
              <a:ext cx="501675" cy="499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81F24A4-C907-4B5C-A516-A0F1B51CA3AB}"/>
                </a:ext>
              </a:extLst>
            </p:cNvPr>
            <p:cNvSpPr/>
            <p:nvPr/>
          </p:nvSpPr>
          <p:spPr>
            <a:xfrm>
              <a:off x="5915487" y="2329720"/>
              <a:ext cx="151998" cy="5184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F966145-90AE-472E-ABBF-A44556F70847}"/>
              </a:ext>
            </a:extLst>
          </p:cNvPr>
          <p:cNvGrpSpPr/>
          <p:nvPr/>
        </p:nvGrpSpPr>
        <p:grpSpPr>
          <a:xfrm rot="16200000">
            <a:off x="3191739" y="4403504"/>
            <a:ext cx="400482" cy="402712"/>
            <a:chOff x="5915487" y="2329720"/>
            <a:chExt cx="515530" cy="51840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24E375E-472C-4D1D-A852-77B980E2167F}"/>
                </a:ext>
              </a:extLst>
            </p:cNvPr>
            <p:cNvSpPr/>
            <p:nvPr/>
          </p:nvSpPr>
          <p:spPr>
            <a:xfrm>
              <a:off x="5929342" y="2341419"/>
              <a:ext cx="501675" cy="499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0FC4FEF-5F63-49E4-9B7D-B11A914CB443}"/>
                </a:ext>
              </a:extLst>
            </p:cNvPr>
            <p:cNvSpPr/>
            <p:nvPr/>
          </p:nvSpPr>
          <p:spPr>
            <a:xfrm>
              <a:off x="5915487" y="2329720"/>
              <a:ext cx="151998" cy="5184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86A2B22-DDC6-44F4-A2AF-DEA97D3FE393}"/>
              </a:ext>
            </a:extLst>
          </p:cNvPr>
          <p:cNvGrpSpPr/>
          <p:nvPr/>
        </p:nvGrpSpPr>
        <p:grpSpPr>
          <a:xfrm>
            <a:off x="2432087" y="3386219"/>
            <a:ext cx="1938415" cy="403533"/>
            <a:chOff x="2411938" y="2922833"/>
            <a:chExt cx="1938415" cy="40353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143601E-1170-410C-A6C3-07F0CCBDC505}"/>
                </a:ext>
              </a:extLst>
            </p:cNvPr>
            <p:cNvGrpSpPr/>
            <p:nvPr/>
          </p:nvGrpSpPr>
          <p:grpSpPr>
            <a:xfrm rot="5400000">
              <a:off x="2413053" y="2921718"/>
              <a:ext cx="400482" cy="402712"/>
              <a:chOff x="5915487" y="2329720"/>
              <a:chExt cx="515530" cy="518400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7E076747-4029-40E9-ADBF-FEB3498032F7}"/>
                  </a:ext>
                </a:extLst>
              </p:cNvPr>
              <p:cNvSpPr/>
              <p:nvPr/>
            </p:nvSpPr>
            <p:spPr>
              <a:xfrm>
                <a:off x="5929342" y="2341419"/>
                <a:ext cx="501675" cy="49963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F9EEA3E6-CBCA-43E3-A16F-453F50281F10}"/>
                  </a:ext>
                </a:extLst>
              </p:cNvPr>
              <p:cNvSpPr/>
              <p:nvPr/>
            </p:nvSpPr>
            <p:spPr>
              <a:xfrm>
                <a:off x="5915487" y="2329720"/>
                <a:ext cx="151998" cy="5184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9333C94-3304-453A-A9F1-8612B23DF983}"/>
                </a:ext>
              </a:extLst>
            </p:cNvPr>
            <p:cNvGrpSpPr/>
            <p:nvPr/>
          </p:nvGrpSpPr>
          <p:grpSpPr>
            <a:xfrm rot="5400000">
              <a:off x="3948756" y="2924769"/>
              <a:ext cx="400482" cy="402712"/>
              <a:chOff x="5915487" y="2329720"/>
              <a:chExt cx="515530" cy="518400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572EBF5-E8E9-4A64-91C4-587DDF2BA7D7}"/>
                  </a:ext>
                </a:extLst>
              </p:cNvPr>
              <p:cNvSpPr/>
              <p:nvPr/>
            </p:nvSpPr>
            <p:spPr>
              <a:xfrm>
                <a:off x="5929342" y="2341419"/>
                <a:ext cx="501675" cy="49963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1DB3740D-0723-4F8E-BD1E-65B63197D619}"/>
                  </a:ext>
                </a:extLst>
              </p:cNvPr>
              <p:cNvSpPr/>
              <p:nvPr/>
            </p:nvSpPr>
            <p:spPr>
              <a:xfrm>
                <a:off x="5915487" y="2329720"/>
                <a:ext cx="151998" cy="5184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A58C72B-9EC9-4892-9CAC-CEE414AF43B7}"/>
                </a:ext>
              </a:extLst>
            </p:cNvPr>
            <p:cNvGrpSpPr/>
            <p:nvPr/>
          </p:nvGrpSpPr>
          <p:grpSpPr>
            <a:xfrm rot="5400000">
              <a:off x="3171585" y="2924769"/>
              <a:ext cx="400482" cy="402712"/>
              <a:chOff x="5915487" y="2329720"/>
              <a:chExt cx="515530" cy="518400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82722D75-738C-4BE6-874E-B70DAE47EEA6}"/>
                  </a:ext>
                </a:extLst>
              </p:cNvPr>
              <p:cNvSpPr/>
              <p:nvPr/>
            </p:nvSpPr>
            <p:spPr>
              <a:xfrm>
                <a:off x="5929342" y="2341419"/>
                <a:ext cx="501675" cy="49963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2525F203-A438-4191-94DD-D661607B9CD3}"/>
                  </a:ext>
                </a:extLst>
              </p:cNvPr>
              <p:cNvSpPr/>
              <p:nvPr/>
            </p:nvSpPr>
            <p:spPr>
              <a:xfrm>
                <a:off x="5915487" y="2329720"/>
                <a:ext cx="151998" cy="5184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31D210F-B528-4A98-BD98-E7CC04C0C4AA}"/>
              </a:ext>
            </a:extLst>
          </p:cNvPr>
          <p:cNvGrpSpPr/>
          <p:nvPr/>
        </p:nvGrpSpPr>
        <p:grpSpPr>
          <a:xfrm rot="10800000">
            <a:off x="4441941" y="3890885"/>
            <a:ext cx="400482" cy="402712"/>
            <a:chOff x="5915487" y="2329720"/>
            <a:chExt cx="515530" cy="518400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DCC90889-9C0F-44EA-8CF7-2594ACDCD98F}"/>
                </a:ext>
              </a:extLst>
            </p:cNvPr>
            <p:cNvSpPr/>
            <p:nvPr/>
          </p:nvSpPr>
          <p:spPr>
            <a:xfrm>
              <a:off x="5929342" y="2341419"/>
              <a:ext cx="501675" cy="499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547B4DCB-977B-43C7-B08A-08797C65862D}"/>
                </a:ext>
              </a:extLst>
            </p:cNvPr>
            <p:cNvSpPr/>
            <p:nvPr/>
          </p:nvSpPr>
          <p:spPr>
            <a:xfrm>
              <a:off x="5915487" y="2329720"/>
              <a:ext cx="151998" cy="5184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8048B47-4CE8-400A-B045-5DFE6C09F8ED}"/>
              </a:ext>
            </a:extLst>
          </p:cNvPr>
          <p:cNvGrpSpPr/>
          <p:nvPr/>
        </p:nvGrpSpPr>
        <p:grpSpPr>
          <a:xfrm>
            <a:off x="2181250" y="3606876"/>
            <a:ext cx="2429437" cy="965348"/>
            <a:chOff x="1660368" y="3475994"/>
            <a:chExt cx="2429437" cy="965348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070D47E-417A-4527-BA2B-36FBF0ABF088}"/>
                </a:ext>
              </a:extLst>
            </p:cNvPr>
            <p:cNvSpPr/>
            <p:nvPr/>
          </p:nvSpPr>
          <p:spPr>
            <a:xfrm rot="16200000">
              <a:off x="2397933" y="2749469"/>
              <a:ext cx="965348" cy="2418397"/>
            </a:xfrm>
            <a:prstGeom prst="roundRect">
              <a:avLst>
                <a:gd name="adj" fmla="val 1953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6" name="Picture 8" descr="Internet, internet of things, iot, modem, router, wifi icon">
              <a:extLst>
                <a:ext uri="{FF2B5EF4-FFF2-40B4-BE49-F238E27FC236}">
                  <a16:creationId xmlns:a16="http://schemas.microsoft.com/office/drawing/2014/main" id="{7F7A192F-02BE-4BBD-B444-E9382D95D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60368" y="3704154"/>
              <a:ext cx="501674" cy="50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1C8EF83-C914-42CF-9D00-4687CAEA8E8E}"/>
              </a:ext>
            </a:extLst>
          </p:cNvPr>
          <p:cNvGrpSpPr/>
          <p:nvPr/>
        </p:nvGrpSpPr>
        <p:grpSpPr>
          <a:xfrm>
            <a:off x="3144039" y="4071362"/>
            <a:ext cx="532349" cy="700338"/>
            <a:chOff x="2623157" y="3940480"/>
            <a:chExt cx="532349" cy="700338"/>
          </a:xfrm>
        </p:grpSpPr>
        <p:pic>
          <p:nvPicPr>
            <p:cNvPr id="47" name="그래픽 46" descr="랩톱">
              <a:extLst>
                <a:ext uri="{FF2B5EF4-FFF2-40B4-BE49-F238E27FC236}">
                  <a16:creationId xmlns:a16="http://schemas.microsoft.com/office/drawing/2014/main" id="{98D26205-CA41-483F-A875-E2DAB90E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3157" y="3940480"/>
              <a:ext cx="532349" cy="532349"/>
            </a:xfrm>
            <a:prstGeom prst="rect">
              <a:avLst/>
            </a:prstGeom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003DFE7-E4AD-4A5B-A628-367E6A1A6EE2}"/>
                </a:ext>
              </a:extLst>
            </p:cNvPr>
            <p:cNvGrpSpPr/>
            <p:nvPr/>
          </p:nvGrpSpPr>
          <p:grpSpPr>
            <a:xfrm>
              <a:off x="2669736" y="4281503"/>
              <a:ext cx="423296" cy="359315"/>
              <a:chOff x="8951773" y="4281503"/>
              <a:chExt cx="423296" cy="359315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F2774B53-6AC0-4343-98D4-0A9231551A00}"/>
                  </a:ext>
                </a:extLst>
              </p:cNvPr>
              <p:cNvSpPr/>
              <p:nvPr/>
            </p:nvSpPr>
            <p:spPr>
              <a:xfrm>
                <a:off x="9052979" y="4421488"/>
                <a:ext cx="219330" cy="2193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4760572-23DC-42A4-8E4D-C1A7E231778D}"/>
                  </a:ext>
                </a:extLst>
              </p:cNvPr>
              <p:cNvSpPr/>
              <p:nvPr/>
            </p:nvSpPr>
            <p:spPr>
              <a:xfrm>
                <a:off x="8958476" y="4449079"/>
                <a:ext cx="414000" cy="14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8F1FF9-3828-45AC-A285-88D0F2C5F2A8}"/>
                  </a:ext>
                </a:extLst>
              </p:cNvPr>
              <p:cNvGrpSpPr/>
              <p:nvPr/>
            </p:nvGrpSpPr>
            <p:grpSpPr>
              <a:xfrm>
                <a:off x="8951773" y="4281503"/>
                <a:ext cx="104791" cy="290584"/>
                <a:chOff x="7039297" y="5596923"/>
                <a:chExt cx="104791" cy="290584"/>
              </a:xfrm>
            </p:grpSpPr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0C7BAE01-EE45-43D4-89C4-C046E589F7DE}"/>
                    </a:ext>
                  </a:extLst>
                </p:cNvPr>
                <p:cNvSpPr/>
                <p:nvPr/>
              </p:nvSpPr>
              <p:spPr>
                <a:xfrm>
                  <a:off x="7039297" y="5596923"/>
                  <a:ext cx="104004" cy="29058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1B5822D3-A948-4D1B-8298-346566EF3C54}"/>
                    </a:ext>
                  </a:extLst>
                </p:cNvPr>
                <p:cNvSpPr/>
                <p:nvPr/>
              </p:nvSpPr>
              <p:spPr>
                <a:xfrm>
                  <a:off x="7039688" y="5707507"/>
                  <a:ext cx="104400" cy="1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DFD3831-EC0F-4E12-9DD9-81DF95E523D2}"/>
                  </a:ext>
                </a:extLst>
              </p:cNvPr>
              <p:cNvGrpSpPr/>
              <p:nvPr/>
            </p:nvGrpSpPr>
            <p:grpSpPr>
              <a:xfrm>
                <a:off x="9270278" y="4303787"/>
                <a:ext cx="104791" cy="290584"/>
                <a:chOff x="7039297" y="5596923"/>
                <a:chExt cx="104791" cy="290584"/>
              </a:xfrm>
            </p:grpSpPr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498B2598-4E11-481D-ACD3-A6ED3BE1BFAE}"/>
                    </a:ext>
                  </a:extLst>
                </p:cNvPr>
                <p:cNvSpPr/>
                <p:nvPr/>
              </p:nvSpPr>
              <p:spPr>
                <a:xfrm>
                  <a:off x="7039297" y="5596923"/>
                  <a:ext cx="104004" cy="29058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140CAABF-D687-41C9-B030-C0A8E8BB35EE}"/>
                    </a:ext>
                  </a:extLst>
                </p:cNvPr>
                <p:cNvSpPr/>
                <p:nvPr/>
              </p:nvSpPr>
              <p:spPr>
                <a:xfrm>
                  <a:off x="7039688" y="5707507"/>
                  <a:ext cx="104400" cy="1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67FBFCC-1D70-4ABD-8E8F-C3A2C831F82F}"/>
              </a:ext>
            </a:extLst>
          </p:cNvPr>
          <p:cNvGrpSpPr/>
          <p:nvPr/>
        </p:nvGrpSpPr>
        <p:grpSpPr>
          <a:xfrm rot="10800000">
            <a:off x="3130189" y="3416237"/>
            <a:ext cx="532349" cy="700338"/>
            <a:chOff x="2623157" y="3940480"/>
            <a:chExt cx="532349" cy="700338"/>
          </a:xfrm>
        </p:grpSpPr>
        <p:pic>
          <p:nvPicPr>
            <p:cNvPr id="133" name="그래픽 132" descr="랩톱">
              <a:extLst>
                <a:ext uri="{FF2B5EF4-FFF2-40B4-BE49-F238E27FC236}">
                  <a16:creationId xmlns:a16="http://schemas.microsoft.com/office/drawing/2014/main" id="{49038B7C-FAA0-49AB-A4F2-53C09CC3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3157" y="3940480"/>
              <a:ext cx="532349" cy="532349"/>
            </a:xfrm>
            <a:prstGeom prst="rect">
              <a:avLst/>
            </a:prstGeom>
          </p:spPr>
        </p:pic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AC2E0B88-1D28-4B7C-9C60-827747F99838}"/>
                </a:ext>
              </a:extLst>
            </p:cNvPr>
            <p:cNvGrpSpPr/>
            <p:nvPr/>
          </p:nvGrpSpPr>
          <p:grpSpPr>
            <a:xfrm>
              <a:off x="2669736" y="4281503"/>
              <a:ext cx="423296" cy="359315"/>
              <a:chOff x="8951773" y="4281503"/>
              <a:chExt cx="423296" cy="359315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900CBDCF-60CD-410A-85BD-4B6A31746083}"/>
                  </a:ext>
                </a:extLst>
              </p:cNvPr>
              <p:cNvSpPr/>
              <p:nvPr/>
            </p:nvSpPr>
            <p:spPr>
              <a:xfrm>
                <a:off x="9052979" y="4421488"/>
                <a:ext cx="219330" cy="2193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FC2612D-A2B1-45BC-B6C7-949D995922DC}"/>
                  </a:ext>
                </a:extLst>
              </p:cNvPr>
              <p:cNvSpPr/>
              <p:nvPr/>
            </p:nvSpPr>
            <p:spPr>
              <a:xfrm>
                <a:off x="8958476" y="4449079"/>
                <a:ext cx="414000" cy="14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D28EA75C-FD7B-4CFB-A103-FAACB578B374}"/>
                  </a:ext>
                </a:extLst>
              </p:cNvPr>
              <p:cNvGrpSpPr/>
              <p:nvPr/>
            </p:nvGrpSpPr>
            <p:grpSpPr>
              <a:xfrm>
                <a:off x="8951773" y="4281503"/>
                <a:ext cx="104791" cy="290584"/>
                <a:chOff x="7039297" y="5596923"/>
                <a:chExt cx="104791" cy="290584"/>
              </a:xfrm>
            </p:grpSpPr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E26C51FF-38D6-46A3-B3A1-4A5662914C7F}"/>
                    </a:ext>
                  </a:extLst>
                </p:cNvPr>
                <p:cNvSpPr/>
                <p:nvPr/>
              </p:nvSpPr>
              <p:spPr>
                <a:xfrm>
                  <a:off x="7039297" y="5596923"/>
                  <a:ext cx="104004" cy="29058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DD759C48-B3D2-4B3C-BCC0-6F2DCFAA3BCE}"/>
                    </a:ext>
                  </a:extLst>
                </p:cNvPr>
                <p:cNvSpPr/>
                <p:nvPr/>
              </p:nvSpPr>
              <p:spPr>
                <a:xfrm>
                  <a:off x="7039688" y="5707507"/>
                  <a:ext cx="104400" cy="1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A190F76D-B4C9-46BC-AB73-4622BEEDE954}"/>
                  </a:ext>
                </a:extLst>
              </p:cNvPr>
              <p:cNvGrpSpPr/>
              <p:nvPr/>
            </p:nvGrpSpPr>
            <p:grpSpPr>
              <a:xfrm>
                <a:off x="9270278" y="4303787"/>
                <a:ext cx="104791" cy="290584"/>
                <a:chOff x="7039297" y="5596923"/>
                <a:chExt cx="104791" cy="290584"/>
              </a:xfrm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057D6D20-B312-4AAA-89C3-0D03BD73E498}"/>
                    </a:ext>
                  </a:extLst>
                </p:cNvPr>
                <p:cNvSpPr/>
                <p:nvPr/>
              </p:nvSpPr>
              <p:spPr>
                <a:xfrm>
                  <a:off x="7039297" y="5596923"/>
                  <a:ext cx="104004" cy="29058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8B5DEAF4-1034-40D1-9355-B328E75A1840}"/>
                    </a:ext>
                  </a:extLst>
                </p:cNvPr>
                <p:cNvSpPr/>
                <p:nvPr/>
              </p:nvSpPr>
              <p:spPr>
                <a:xfrm>
                  <a:off x="7039688" y="5707507"/>
                  <a:ext cx="104400" cy="1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CD3BF8A9-3732-4270-B168-80237A37D31E}"/>
              </a:ext>
            </a:extLst>
          </p:cNvPr>
          <p:cNvGrpSpPr/>
          <p:nvPr/>
        </p:nvGrpSpPr>
        <p:grpSpPr>
          <a:xfrm rot="16200000">
            <a:off x="4151458" y="3748749"/>
            <a:ext cx="532349" cy="700338"/>
            <a:chOff x="2623157" y="3940480"/>
            <a:chExt cx="532349" cy="700338"/>
          </a:xfrm>
        </p:grpSpPr>
        <p:pic>
          <p:nvPicPr>
            <p:cNvPr id="148" name="그래픽 147" descr="랩톱">
              <a:extLst>
                <a:ext uri="{FF2B5EF4-FFF2-40B4-BE49-F238E27FC236}">
                  <a16:creationId xmlns:a16="http://schemas.microsoft.com/office/drawing/2014/main" id="{3999771D-7CDA-4F75-BD2D-BA44E54DB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3157" y="3940480"/>
              <a:ext cx="532349" cy="532349"/>
            </a:xfrm>
            <a:prstGeom prst="rect">
              <a:avLst/>
            </a:prstGeom>
          </p:spPr>
        </p:pic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5110A0F0-6EC4-4F82-BCB8-76CA493A11B3}"/>
                </a:ext>
              </a:extLst>
            </p:cNvPr>
            <p:cNvGrpSpPr/>
            <p:nvPr/>
          </p:nvGrpSpPr>
          <p:grpSpPr>
            <a:xfrm>
              <a:off x="2669736" y="4281503"/>
              <a:ext cx="423296" cy="359315"/>
              <a:chOff x="8951773" y="4281503"/>
              <a:chExt cx="423296" cy="359315"/>
            </a:xfrm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F992580D-3A93-4BA9-82C0-24460017E62F}"/>
                  </a:ext>
                </a:extLst>
              </p:cNvPr>
              <p:cNvSpPr/>
              <p:nvPr/>
            </p:nvSpPr>
            <p:spPr>
              <a:xfrm>
                <a:off x="9052979" y="4421488"/>
                <a:ext cx="219330" cy="2193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6803DA0D-16D8-4DB5-AE38-24A5EFE23633}"/>
                  </a:ext>
                </a:extLst>
              </p:cNvPr>
              <p:cNvSpPr/>
              <p:nvPr/>
            </p:nvSpPr>
            <p:spPr>
              <a:xfrm>
                <a:off x="8958476" y="4449079"/>
                <a:ext cx="414000" cy="14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2ED5AC6-F9FC-4A77-A991-94DDDD3EFEDA}"/>
                  </a:ext>
                </a:extLst>
              </p:cNvPr>
              <p:cNvGrpSpPr/>
              <p:nvPr/>
            </p:nvGrpSpPr>
            <p:grpSpPr>
              <a:xfrm>
                <a:off x="8951773" y="4281503"/>
                <a:ext cx="104791" cy="290584"/>
                <a:chOff x="7039297" y="5596923"/>
                <a:chExt cx="104791" cy="290584"/>
              </a:xfrm>
            </p:grpSpPr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45CA95AA-898D-4C9B-BB9E-17751532F597}"/>
                    </a:ext>
                  </a:extLst>
                </p:cNvPr>
                <p:cNvSpPr/>
                <p:nvPr/>
              </p:nvSpPr>
              <p:spPr>
                <a:xfrm>
                  <a:off x="7039297" y="5596923"/>
                  <a:ext cx="104004" cy="29058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BE0E3410-9BA6-48C9-90EE-723D66958A67}"/>
                    </a:ext>
                  </a:extLst>
                </p:cNvPr>
                <p:cNvSpPr/>
                <p:nvPr/>
              </p:nvSpPr>
              <p:spPr>
                <a:xfrm>
                  <a:off x="7039688" y="5707507"/>
                  <a:ext cx="104400" cy="1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A88A8501-FC4D-4EF1-AFF4-9D5249BCDC45}"/>
                  </a:ext>
                </a:extLst>
              </p:cNvPr>
              <p:cNvGrpSpPr/>
              <p:nvPr/>
            </p:nvGrpSpPr>
            <p:grpSpPr>
              <a:xfrm>
                <a:off x="9270278" y="4303787"/>
                <a:ext cx="104791" cy="290584"/>
                <a:chOff x="7039297" y="5596923"/>
                <a:chExt cx="104791" cy="290584"/>
              </a:xfrm>
            </p:grpSpPr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id="{138E62C4-F21E-46C4-AD30-D8E211FEF203}"/>
                    </a:ext>
                  </a:extLst>
                </p:cNvPr>
                <p:cNvSpPr/>
                <p:nvPr/>
              </p:nvSpPr>
              <p:spPr>
                <a:xfrm>
                  <a:off x="7039297" y="5596923"/>
                  <a:ext cx="104004" cy="29058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197666EC-15CF-4C9C-8410-5FC09DAE4EC6}"/>
                    </a:ext>
                  </a:extLst>
                </p:cNvPr>
                <p:cNvSpPr/>
                <p:nvPr/>
              </p:nvSpPr>
              <p:spPr>
                <a:xfrm>
                  <a:off x="7039688" y="5707507"/>
                  <a:ext cx="104400" cy="18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44E0517-1CBB-4047-AB29-98D0B58193EE}"/>
              </a:ext>
            </a:extLst>
          </p:cNvPr>
          <p:cNvSpPr txBox="1"/>
          <p:nvPr/>
        </p:nvSpPr>
        <p:spPr>
          <a:xfrm>
            <a:off x="2928316" y="2335986"/>
            <a:ext cx="111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[1]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FB8AC6A-206E-44A4-BE99-2665EA13CC40}"/>
              </a:ext>
            </a:extLst>
          </p:cNvPr>
          <p:cNvSpPr txBox="1"/>
          <p:nvPr/>
        </p:nvSpPr>
        <p:spPr>
          <a:xfrm>
            <a:off x="2930456" y="2332391"/>
            <a:ext cx="111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[2]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BEDE069-99C9-46F3-B463-ECF8A1DD6DB1}"/>
              </a:ext>
            </a:extLst>
          </p:cNvPr>
          <p:cNvSpPr txBox="1"/>
          <p:nvPr/>
        </p:nvSpPr>
        <p:spPr>
          <a:xfrm>
            <a:off x="2928476" y="2330413"/>
            <a:ext cx="111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[3]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2" y="172758"/>
            <a:ext cx="3132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Implementation(CSI)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865AB-7F89-49F6-B598-F37A56004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367" y="2621963"/>
            <a:ext cx="1557386" cy="117627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4D6AB51-3A0B-412E-946B-0574AE249AAE}"/>
              </a:ext>
            </a:extLst>
          </p:cNvPr>
          <p:cNvSpPr txBox="1"/>
          <p:nvPr/>
        </p:nvSpPr>
        <p:spPr>
          <a:xfrm>
            <a:off x="5819270" y="3789752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Area 1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CD78E28-813D-4EFF-81BB-A4CF536F61A2}"/>
              </a:ext>
            </a:extLst>
          </p:cNvPr>
          <p:cNvSpPr txBox="1"/>
          <p:nvPr/>
        </p:nvSpPr>
        <p:spPr>
          <a:xfrm>
            <a:off x="7506836" y="3798236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Area 2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FFCB2A-E74E-4407-9223-D582597BFF75}"/>
              </a:ext>
            </a:extLst>
          </p:cNvPr>
          <p:cNvSpPr txBox="1"/>
          <p:nvPr/>
        </p:nvSpPr>
        <p:spPr>
          <a:xfrm>
            <a:off x="9168104" y="3798236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Area 3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650D59-8D29-4989-AAF5-C8BFC790F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6140" y="2621963"/>
            <a:ext cx="1529503" cy="11488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44ADD0-E2AB-4C7A-8AC8-517ACD125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0367" y="4265921"/>
            <a:ext cx="4879207" cy="101933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263DDED-6E96-4A36-B428-57DBE77FEB27}"/>
              </a:ext>
            </a:extLst>
          </p:cNvPr>
          <p:cNvSpPr txBox="1"/>
          <p:nvPr/>
        </p:nvSpPr>
        <p:spPr>
          <a:xfrm>
            <a:off x="5489627" y="5320861"/>
            <a:ext cx="5174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Forest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|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: 798 row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|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 : 100%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8001ED-173F-42F1-8580-1B1297F2A377}"/>
              </a:ext>
            </a:extLst>
          </p:cNvPr>
          <p:cNvSpPr txBox="1"/>
          <p:nvPr/>
        </p:nvSpPr>
        <p:spPr>
          <a:xfrm>
            <a:off x="2884766" y="5654782"/>
            <a:ext cx="117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 off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9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59" grpId="1"/>
      <p:bldP spid="160" grpId="0"/>
      <p:bldP spid="160" grpId="1"/>
      <p:bldP spid="1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Vision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setting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3615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Implementation(Vision)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190A1C9-2C79-4E7B-B5C1-CDA8740A4CA0}"/>
              </a:ext>
            </a:extLst>
          </p:cNvPr>
          <p:cNvSpPr/>
          <p:nvPr/>
        </p:nvSpPr>
        <p:spPr>
          <a:xfrm>
            <a:off x="2158550" y="1948243"/>
            <a:ext cx="498437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Environment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Use 4ch 4cam wireless KIT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(SNK-B73040BW, WISENET)</a:t>
            </a: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Ubuntu 20.04.1 LTS, Python 3.7.9 version</a:t>
            </a: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B7308D-34F5-4652-9C48-BA28CE42CA09}"/>
              </a:ext>
            </a:extLst>
          </p:cNvPr>
          <p:cNvSpPr/>
          <p:nvPr/>
        </p:nvSpPr>
        <p:spPr>
          <a:xfrm>
            <a:off x="2158548" y="3937093"/>
            <a:ext cx="893258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detecting tool</a:t>
            </a:r>
            <a:endParaRPr lang="en-US" altLang="ko-KR" sz="2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9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Fair MOT</a:t>
            </a:r>
          </a:p>
          <a:p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Fair MOT is a high-performance library for multi-object tracking research. </a:t>
            </a:r>
            <a:b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 this project, it was used to track the number and location of people in an indoor space.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Each object is marked with a bounding box and is tracked as it moves. </a:t>
            </a:r>
            <a:b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Through this, it is possible to check the person information in the recorded video.</a:t>
            </a:r>
          </a:p>
        </p:txBody>
      </p:sp>
      <p:pic>
        <p:nvPicPr>
          <p:cNvPr id="4" name="그림 3" descr="텍스트, 실내, 선반, 상점이(가) 표시된 사진&#10;&#10;자동 생성된 설명">
            <a:extLst>
              <a:ext uri="{FF2B5EF4-FFF2-40B4-BE49-F238E27FC236}">
                <a16:creationId xmlns:a16="http://schemas.microsoft.com/office/drawing/2014/main" id="{F8D7B302-E2A9-42EC-9307-3EC1255BB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7600" r="3147" b="10175"/>
          <a:stretch/>
        </p:blipFill>
        <p:spPr>
          <a:xfrm>
            <a:off x="7429145" y="1961135"/>
            <a:ext cx="2784510" cy="19759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703AEE-7E17-4609-95FA-0F5CB96B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377" y="1776887"/>
            <a:ext cx="1727447" cy="1269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CC6010-129A-469A-8C53-883413D5098A}"/>
              </a:ext>
            </a:extLst>
          </p:cNvPr>
          <p:cNvSpPr txBox="1"/>
          <p:nvPr/>
        </p:nvSpPr>
        <p:spPr>
          <a:xfrm>
            <a:off x="8272557" y="3966565"/>
            <a:ext cx="1097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Fair MOT</a:t>
            </a:r>
          </a:p>
        </p:txBody>
      </p:sp>
    </p:spTree>
    <p:extLst>
      <p:ext uri="{BB962C8B-B14F-4D97-AF65-F5344CB8AC3E}">
        <p14:creationId xmlns:p14="http://schemas.microsoft.com/office/powerpoint/2010/main" val="154414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Experiment – Gachon univ. IT building 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3615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Implementation(Vision)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B7308D-34F5-4652-9C48-BA28CE42CA09}"/>
              </a:ext>
            </a:extLst>
          </p:cNvPr>
          <p:cNvSpPr/>
          <p:nvPr/>
        </p:nvSpPr>
        <p:spPr>
          <a:xfrm>
            <a:off x="2069815" y="5167945"/>
            <a:ext cx="8706402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MOT performance in a high-rise shooting environment</a:t>
            </a:r>
          </a:p>
          <a:p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 each frame, an ID was assigned to the person appearing, so the coordinates of the object's position within the frame were consistently well tracked.</a:t>
            </a:r>
          </a:p>
        </p:txBody>
      </p:sp>
      <p:pic>
        <p:nvPicPr>
          <p:cNvPr id="3" name="그림 2" descr="실내, 기기이(가) 표시된 사진&#10;&#10;자동 생성된 설명">
            <a:extLst>
              <a:ext uri="{FF2B5EF4-FFF2-40B4-BE49-F238E27FC236}">
                <a16:creationId xmlns:a16="http://schemas.microsoft.com/office/drawing/2014/main" id="{C77AAA42-AE08-42EA-8366-2224C71BA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5082" r="3200" b="5308"/>
          <a:stretch/>
        </p:blipFill>
        <p:spPr>
          <a:xfrm>
            <a:off x="2347785" y="2302350"/>
            <a:ext cx="3613175" cy="1971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2E2EC1-D322-4018-B8DD-5E196697E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02"/>
          <a:stretch/>
        </p:blipFill>
        <p:spPr>
          <a:xfrm>
            <a:off x="6186104" y="2302352"/>
            <a:ext cx="3658111" cy="19716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63D754-17E2-4B90-88BD-CEC6826DF365}"/>
              </a:ext>
            </a:extLst>
          </p:cNvPr>
          <p:cNvSpPr txBox="1"/>
          <p:nvPr/>
        </p:nvSpPr>
        <p:spPr>
          <a:xfrm>
            <a:off x="3017233" y="4356880"/>
            <a:ext cx="2274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Gachon univ.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IT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F32EC-A8BE-45DD-A64D-8F4C9192330A}"/>
              </a:ext>
            </a:extLst>
          </p:cNvPr>
          <p:cNvSpPr txBox="1"/>
          <p:nvPr/>
        </p:nvSpPr>
        <p:spPr>
          <a:xfrm>
            <a:off x="6900492" y="4479990"/>
            <a:ext cx="22742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Tracking result</a:t>
            </a:r>
          </a:p>
        </p:txBody>
      </p:sp>
    </p:spTree>
    <p:extLst>
      <p:ext uri="{BB962C8B-B14F-4D97-AF65-F5344CB8AC3E}">
        <p14:creationId xmlns:p14="http://schemas.microsoft.com/office/powerpoint/2010/main" val="31771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벽, 실내이(가) 표시된 사진&#10;&#10;자동 생성된 설명">
            <a:extLst>
              <a:ext uri="{FF2B5EF4-FFF2-40B4-BE49-F238E27FC236}">
                <a16:creationId xmlns:a16="http://schemas.microsoft.com/office/drawing/2014/main" id="{E24C8F50-7A41-442E-AED1-B05CA533C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8"/>
          <a:stretch/>
        </p:blipFill>
        <p:spPr>
          <a:xfrm>
            <a:off x="4865594" y="2558755"/>
            <a:ext cx="2740680" cy="149260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Experiment – In the room 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3615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Implementation(Vision)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B7308D-34F5-4652-9C48-BA28CE42CA09}"/>
              </a:ext>
            </a:extLst>
          </p:cNvPr>
          <p:cNvSpPr/>
          <p:nvPr/>
        </p:nvSpPr>
        <p:spPr>
          <a:xfrm>
            <a:off x="4591887" y="4582323"/>
            <a:ext cx="6169898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23E1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MOT performance in low-rise environments</a:t>
            </a:r>
          </a:p>
          <a:p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performance of the MOT taken from a low height was lower than that of the video shot from a high height. The ID given to a person keeps changing every frame, and the tracking performance is not good.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30CF3F-7887-4977-B210-D8B18D362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469"/>
          <a:stretch/>
        </p:blipFill>
        <p:spPr>
          <a:xfrm>
            <a:off x="8154076" y="2558758"/>
            <a:ext cx="2206046" cy="14926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B6F12A-86F2-4FC9-A96C-F0132ADB1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368" y="2442813"/>
            <a:ext cx="2236222" cy="2983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B532A5-24A0-4B7E-B716-C2AA77555FEC}"/>
              </a:ext>
            </a:extLst>
          </p:cNvPr>
          <p:cNvSpPr txBox="1"/>
          <p:nvPr/>
        </p:nvSpPr>
        <p:spPr>
          <a:xfrm>
            <a:off x="2349798" y="5561858"/>
            <a:ext cx="19027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building 231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A0406-D722-452D-9147-3631300DF1F8}"/>
              </a:ext>
            </a:extLst>
          </p:cNvPr>
          <p:cNvSpPr txBox="1"/>
          <p:nvPr/>
        </p:nvSpPr>
        <p:spPr>
          <a:xfrm>
            <a:off x="5411491" y="4105239"/>
            <a:ext cx="2108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6369C9-E47D-478B-90CD-4EBFC5424EB3}"/>
              </a:ext>
            </a:extLst>
          </p:cNvPr>
          <p:cNvSpPr txBox="1"/>
          <p:nvPr/>
        </p:nvSpPr>
        <p:spPr>
          <a:xfrm>
            <a:off x="8303398" y="4105239"/>
            <a:ext cx="1907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Detection result</a:t>
            </a:r>
          </a:p>
        </p:txBody>
      </p:sp>
    </p:spTree>
    <p:extLst>
      <p:ext uri="{BB962C8B-B14F-4D97-AF65-F5344CB8AC3E}">
        <p14:creationId xmlns:p14="http://schemas.microsoft.com/office/powerpoint/2010/main" val="196918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Self-supervised Learning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Implementation(Self-supervised)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16F5EE-13A5-4F62-8E96-44FF59E26AD0}"/>
              </a:ext>
            </a:extLst>
          </p:cNvPr>
          <p:cNvSpPr/>
          <p:nvPr/>
        </p:nvSpPr>
        <p:spPr>
          <a:xfrm>
            <a:off x="2239966" y="1667816"/>
            <a:ext cx="85569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 point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timestamp</a:t>
            </a: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In the case of video, time passes in units of frames, and in the case of CSI, CSI data and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measured time information are received only when the ping is returned properly, so a      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process of synchronizing the timestamp between the two data is required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67D847-9B7E-49A6-9B1F-8057B3B4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15" y="3831988"/>
            <a:ext cx="1912509" cy="144105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546B26-44F9-462F-8464-7DB44AD56BBC}"/>
              </a:ext>
            </a:extLst>
          </p:cNvPr>
          <p:cNvCxnSpPr>
            <a:cxnSpLocks/>
          </p:cNvCxnSpPr>
          <p:nvPr/>
        </p:nvCxnSpPr>
        <p:spPr>
          <a:xfrm>
            <a:off x="4326473" y="3421054"/>
            <a:ext cx="0" cy="29600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F00718-3577-4FBC-AA08-65D0BB27B372}"/>
              </a:ext>
            </a:extLst>
          </p:cNvPr>
          <p:cNvCxnSpPr>
            <a:cxnSpLocks/>
          </p:cNvCxnSpPr>
          <p:nvPr/>
        </p:nvCxnSpPr>
        <p:spPr>
          <a:xfrm>
            <a:off x="8148195" y="3421054"/>
            <a:ext cx="0" cy="29600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40B9605-AD86-4924-A78A-1AE1B7E07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50" y="3811325"/>
            <a:ext cx="1982848" cy="146171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8E4A6AB-6225-4BB4-A08B-96571C4048D1}"/>
              </a:ext>
            </a:extLst>
          </p:cNvPr>
          <p:cNvCxnSpPr>
            <a:cxnSpLocks/>
          </p:cNvCxnSpPr>
          <p:nvPr/>
        </p:nvCxnSpPr>
        <p:spPr>
          <a:xfrm>
            <a:off x="4326473" y="3811325"/>
            <a:ext cx="3856893" cy="35414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9C81B1-3FF4-4C8F-AB6D-642A1B0481D6}"/>
              </a:ext>
            </a:extLst>
          </p:cNvPr>
          <p:cNvSpPr txBox="1"/>
          <p:nvPr/>
        </p:nvSpPr>
        <p:spPr>
          <a:xfrm rot="353286">
            <a:off x="4330316" y="3684266"/>
            <a:ext cx="499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 wanna know the label at this moment !</a:t>
            </a:r>
            <a:endParaRPr lang="ko-KR" altLang="en-US" sz="16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011C93F-ADF5-445B-A317-BE187E7E88DD}"/>
              </a:ext>
            </a:extLst>
          </p:cNvPr>
          <p:cNvCxnSpPr>
            <a:cxnSpLocks/>
          </p:cNvCxnSpPr>
          <p:nvPr/>
        </p:nvCxnSpPr>
        <p:spPr>
          <a:xfrm flipH="1">
            <a:off x="4326124" y="4569834"/>
            <a:ext cx="3822071" cy="230496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7C30EE-A1BC-44D8-9307-AA7A29939B39}"/>
              </a:ext>
            </a:extLst>
          </p:cNvPr>
          <p:cNvSpPr txBox="1"/>
          <p:nvPr/>
        </p:nvSpPr>
        <p:spPr>
          <a:xfrm rot="21407588">
            <a:off x="4709371" y="4326232"/>
            <a:ext cx="3084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 your time the same as mine?</a:t>
            </a:r>
            <a:endParaRPr lang="ko-KR" altLang="en-US" sz="16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75B290D-F44B-4DEC-96FF-0B0E8719C190}"/>
              </a:ext>
            </a:extLst>
          </p:cNvPr>
          <p:cNvCxnSpPr>
            <a:cxnSpLocks/>
          </p:cNvCxnSpPr>
          <p:nvPr/>
        </p:nvCxnSpPr>
        <p:spPr>
          <a:xfrm>
            <a:off x="4326473" y="5182238"/>
            <a:ext cx="3856893" cy="35414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A40252-5B84-49DB-9113-D26DAB60C054}"/>
              </a:ext>
            </a:extLst>
          </p:cNvPr>
          <p:cNvSpPr txBox="1"/>
          <p:nvPr/>
        </p:nvSpPr>
        <p:spPr>
          <a:xfrm rot="353286">
            <a:off x="5980099" y="5050439"/>
            <a:ext cx="7650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Yes </a:t>
            </a:r>
            <a:endParaRPr lang="ko-KR" altLang="en-US" sz="16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0C671B3-9A97-4239-A623-337837D49B3A}"/>
              </a:ext>
            </a:extLst>
          </p:cNvPr>
          <p:cNvCxnSpPr>
            <a:cxnSpLocks/>
          </p:cNvCxnSpPr>
          <p:nvPr/>
        </p:nvCxnSpPr>
        <p:spPr>
          <a:xfrm flipH="1">
            <a:off x="4326124" y="5918290"/>
            <a:ext cx="3822071" cy="230496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725D8DE-5F5F-4D4C-9E06-DBC4B72D18DE}"/>
              </a:ext>
            </a:extLst>
          </p:cNvPr>
          <p:cNvSpPr txBox="1"/>
          <p:nvPr/>
        </p:nvSpPr>
        <p:spPr>
          <a:xfrm rot="21407588">
            <a:off x="4820411" y="5680437"/>
            <a:ext cx="3084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Note that this is your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</a:t>
            </a:r>
            <a:endParaRPr lang="ko-KR" altLang="en-US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13518B-99AF-4D2E-8306-9CC26DA137E3}"/>
              </a:ext>
            </a:extLst>
          </p:cNvPr>
          <p:cNvSpPr txBox="1"/>
          <p:nvPr/>
        </p:nvSpPr>
        <p:spPr>
          <a:xfrm>
            <a:off x="2456910" y="5399672"/>
            <a:ext cx="1130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CSI data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23DD3-2D95-4EDA-A81E-9D1D02D0E4CB}"/>
              </a:ext>
            </a:extLst>
          </p:cNvPr>
          <p:cNvSpPr txBox="1"/>
          <p:nvPr/>
        </p:nvSpPr>
        <p:spPr>
          <a:xfrm>
            <a:off x="8948510" y="5399672"/>
            <a:ext cx="135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MOT result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789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Self-supervised Learning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Experiment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16F5EE-13A5-4F62-8E96-44FF59E26AD0}"/>
              </a:ext>
            </a:extLst>
          </p:cNvPr>
          <p:cNvSpPr/>
          <p:nvPr/>
        </p:nvSpPr>
        <p:spPr>
          <a:xfrm>
            <a:off x="2239966" y="1667816"/>
            <a:ext cx="85569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 point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timestamp</a:t>
            </a: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In the case of video, time passes in units of frames, and in the case of CSI, CSI data and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measured time information are received only when the ping is returned properly, so a      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process of synchronizing the timestamp between the two data is required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13518B-99AF-4D2E-8306-9CC26DA137E3}"/>
              </a:ext>
            </a:extLst>
          </p:cNvPr>
          <p:cNvSpPr txBox="1"/>
          <p:nvPr/>
        </p:nvSpPr>
        <p:spPr>
          <a:xfrm>
            <a:off x="3129897" y="5692165"/>
            <a:ext cx="1130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CSI data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23DD3-2D95-4EDA-A81E-9D1D02D0E4CB}"/>
              </a:ext>
            </a:extLst>
          </p:cNvPr>
          <p:cNvSpPr txBox="1"/>
          <p:nvPr/>
        </p:nvSpPr>
        <p:spPr>
          <a:xfrm>
            <a:off x="8742890" y="5692165"/>
            <a:ext cx="135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MOT result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A731A4C-892E-4832-9EB5-A9FA2CB5B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881" b="61868"/>
          <a:stretch/>
        </p:blipFill>
        <p:spPr>
          <a:xfrm>
            <a:off x="1529964" y="3847784"/>
            <a:ext cx="4007725" cy="15418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2" name="그림 41" descr="테이블이(가) 표시된 사진&#10;&#10;자동 생성된 설명">
            <a:extLst>
              <a:ext uri="{FF2B5EF4-FFF2-40B4-BE49-F238E27FC236}">
                <a16:creationId xmlns:a16="http://schemas.microsoft.com/office/drawing/2014/main" id="{19E46E20-26DC-404D-BDD3-C3DF526E10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5" r="18719" b="85614"/>
          <a:stretch/>
        </p:blipFill>
        <p:spPr>
          <a:xfrm>
            <a:off x="8112033" y="4046221"/>
            <a:ext cx="2615596" cy="13066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77E44C-7D8B-43D1-9946-B74C73B97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892" y="4136363"/>
            <a:ext cx="1257262" cy="1239703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94F23D-23BD-4454-AE09-1FE322CFFEE6}"/>
              </a:ext>
            </a:extLst>
          </p:cNvPr>
          <p:cNvSpPr/>
          <p:nvPr/>
        </p:nvSpPr>
        <p:spPr>
          <a:xfrm>
            <a:off x="1497689" y="3849743"/>
            <a:ext cx="1282466" cy="153172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322233-07DD-4EC1-870D-6F89C3FC5DB3}"/>
              </a:ext>
            </a:extLst>
          </p:cNvPr>
          <p:cNvSpPr/>
          <p:nvPr/>
        </p:nvSpPr>
        <p:spPr>
          <a:xfrm>
            <a:off x="5561289" y="3847784"/>
            <a:ext cx="652152" cy="1551888"/>
          </a:xfrm>
          <a:prstGeom prst="rect">
            <a:avLst/>
          </a:prstGeom>
          <a:solidFill>
            <a:srgbClr val="FFF2CC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5C6BC18-800E-4B4D-A523-0973032F9E3E}"/>
              </a:ext>
            </a:extLst>
          </p:cNvPr>
          <p:cNvSpPr/>
          <p:nvPr/>
        </p:nvSpPr>
        <p:spPr>
          <a:xfrm>
            <a:off x="1522892" y="4136363"/>
            <a:ext cx="1257262" cy="307941"/>
          </a:xfrm>
          <a:prstGeom prst="rect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0F7ECC-8C09-40D2-99A5-7F11FB838594}"/>
              </a:ext>
            </a:extLst>
          </p:cNvPr>
          <p:cNvSpPr/>
          <p:nvPr/>
        </p:nvSpPr>
        <p:spPr>
          <a:xfrm>
            <a:off x="8304904" y="4042702"/>
            <a:ext cx="1965214" cy="776723"/>
          </a:xfrm>
          <a:prstGeom prst="rect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91DDBF0-DBF1-4364-854A-09A0F76A3A21}"/>
              </a:ext>
            </a:extLst>
          </p:cNvPr>
          <p:cNvSpPr/>
          <p:nvPr/>
        </p:nvSpPr>
        <p:spPr>
          <a:xfrm>
            <a:off x="8088434" y="4023486"/>
            <a:ext cx="2213958" cy="135258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497B27-73D0-4DF9-88D3-C740CF8F9CB9}"/>
              </a:ext>
            </a:extLst>
          </p:cNvPr>
          <p:cNvSpPr/>
          <p:nvPr/>
        </p:nvSpPr>
        <p:spPr>
          <a:xfrm>
            <a:off x="10270118" y="4045184"/>
            <a:ext cx="457511" cy="776723"/>
          </a:xfrm>
          <a:prstGeom prst="rect">
            <a:avLst/>
          </a:prstGeom>
          <a:solidFill>
            <a:srgbClr val="C0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FD26DE5-97E4-43F9-9F6B-D03F3790C0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3" t="2447" r="8711" b="2939"/>
          <a:stretch/>
        </p:blipFill>
        <p:spPr>
          <a:xfrm>
            <a:off x="5566631" y="3847784"/>
            <a:ext cx="675752" cy="1541850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7A4E636-A042-422F-AD10-4D339CB42D0F}"/>
              </a:ext>
            </a:extLst>
          </p:cNvPr>
          <p:cNvCxnSpPr>
            <a:cxnSpLocks/>
          </p:cNvCxnSpPr>
          <p:nvPr/>
        </p:nvCxnSpPr>
        <p:spPr>
          <a:xfrm flipH="1">
            <a:off x="5971387" y="4199423"/>
            <a:ext cx="2293817" cy="69009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6C6EBD4-F64E-483A-BCB5-9B17E7753A83}"/>
              </a:ext>
            </a:extLst>
          </p:cNvPr>
          <p:cNvCxnSpPr>
            <a:cxnSpLocks/>
          </p:cNvCxnSpPr>
          <p:nvPr/>
        </p:nvCxnSpPr>
        <p:spPr>
          <a:xfrm flipH="1" flipV="1">
            <a:off x="5971388" y="4268433"/>
            <a:ext cx="2309989" cy="123269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4E55157-0462-40BA-B718-8796409C8557}"/>
              </a:ext>
            </a:extLst>
          </p:cNvPr>
          <p:cNvCxnSpPr>
            <a:cxnSpLocks/>
          </p:cNvCxnSpPr>
          <p:nvPr/>
        </p:nvCxnSpPr>
        <p:spPr>
          <a:xfrm flipH="1" flipV="1">
            <a:off x="5971387" y="4249008"/>
            <a:ext cx="2301243" cy="364380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CD165D4-025F-4EE5-9915-0EBD37047976}"/>
              </a:ext>
            </a:extLst>
          </p:cNvPr>
          <p:cNvSpPr/>
          <p:nvPr/>
        </p:nvSpPr>
        <p:spPr>
          <a:xfrm>
            <a:off x="5559205" y="4071815"/>
            <a:ext cx="693935" cy="319887"/>
          </a:xfrm>
          <a:prstGeom prst="rect">
            <a:avLst/>
          </a:prstGeom>
          <a:solidFill>
            <a:srgbClr val="C0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0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Experiment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Experiment</a:t>
            </a:r>
          </a:p>
        </p:txBody>
      </p:sp>
      <p:pic>
        <p:nvPicPr>
          <p:cNvPr id="26" name="Picture 2" descr="WS11">
            <a:extLst>
              <a:ext uri="{FF2B5EF4-FFF2-40B4-BE49-F238E27FC236}">
                <a16:creationId xmlns:a16="http://schemas.microsoft.com/office/drawing/2014/main" id="{2ABC620F-239C-4104-AC17-4FB6FB9F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33" y="3285575"/>
            <a:ext cx="4242287" cy="14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0AC660-BD09-4C13-BD63-67E76914C888}"/>
              </a:ext>
            </a:extLst>
          </p:cNvPr>
          <p:cNvSpPr txBox="1"/>
          <p:nvPr/>
        </p:nvSpPr>
        <p:spPr>
          <a:xfrm>
            <a:off x="6367740" y="5046759"/>
            <a:ext cx="47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Training CSI data (90 features →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features)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Picture 2" descr="WS11">
            <a:extLst>
              <a:ext uri="{FF2B5EF4-FFF2-40B4-BE49-F238E27FC236}">
                <a16:creationId xmlns:a16="http://schemas.microsoft.com/office/drawing/2014/main" id="{D65F86AC-380C-41F2-8E83-58E7653B0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75" y="3285579"/>
            <a:ext cx="4242287" cy="14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C1DB54-35BD-47FF-BAFC-9A9DA9BC11E2}"/>
              </a:ext>
            </a:extLst>
          </p:cNvPr>
          <p:cNvSpPr txBox="1"/>
          <p:nvPr/>
        </p:nvSpPr>
        <p:spPr>
          <a:xfrm>
            <a:off x="1322382" y="5046763"/>
            <a:ext cx="47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 &amp; Test dataset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28CD26-6CDD-4A2F-B65E-688BA0DDC862}"/>
              </a:ext>
            </a:extLst>
          </p:cNvPr>
          <p:cNvSpPr/>
          <p:nvPr/>
        </p:nvSpPr>
        <p:spPr>
          <a:xfrm>
            <a:off x="1666028" y="3285579"/>
            <a:ext cx="3173505" cy="1454969"/>
          </a:xfrm>
          <a:prstGeom prst="rect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69BFF2-1231-4A17-AE0D-F62D7BA1A7AE}"/>
              </a:ext>
            </a:extLst>
          </p:cNvPr>
          <p:cNvSpPr/>
          <p:nvPr/>
        </p:nvSpPr>
        <p:spPr>
          <a:xfrm>
            <a:off x="4863829" y="3285578"/>
            <a:ext cx="984729" cy="1454969"/>
          </a:xfrm>
          <a:prstGeom prst="rect">
            <a:avLst/>
          </a:prstGeom>
          <a:solidFill>
            <a:srgbClr val="C0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9D55CF-C953-405D-8250-110FFDAED617}"/>
              </a:ext>
            </a:extLst>
          </p:cNvPr>
          <p:cNvSpPr txBox="1"/>
          <p:nvPr/>
        </p:nvSpPr>
        <p:spPr>
          <a:xfrm>
            <a:off x="2181833" y="3828395"/>
            <a:ext cx="208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75% 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480D7-BD95-4097-8A0F-9A5B27E0913B}"/>
              </a:ext>
            </a:extLst>
          </p:cNvPr>
          <p:cNvSpPr txBox="1"/>
          <p:nvPr/>
        </p:nvSpPr>
        <p:spPr>
          <a:xfrm>
            <a:off x="4314269" y="3828395"/>
            <a:ext cx="208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25% 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120E3C-8683-4051-A2DE-28494C94D360}"/>
              </a:ext>
            </a:extLst>
          </p:cNvPr>
          <p:cNvSpPr/>
          <p:nvPr/>
        </p:nvSpPr>
        <p:spPr>
          <a:xfrm>
            <a:off x="2181833" y="1878817"/>
            <a:ext cx="8706402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PCA(Principal Components Analysis)</a:t>
            </a:r>
          </a:p>
          <a:p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PCA is for dimensionality reduction to improve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70887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733113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1076012"/>
            <a:ext cx="3771900" cy="53595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749424" y="1614412"/>
            <a:ext cx="2279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01. Introduction</a:t>
            </a:r>
            <a:endParaRPr lang="en-US" altLang="ko-KR" sz="3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749424" y="2405452"/>
            <a:ext cx="25097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Overview</a:t>
            </a:r>
          </a:p>
          <a:p>
            <a:endParaRPr lang="en-US" altLang="ko-KR" sz="3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749422" y="3242658"/>
            <a:ext cx="250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4749422" y="4824738"/>
            <a:ext cx="2950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05. Appendix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13916D-FF55-4B5C-A53B-D33FF83655A1}"/>
              </a:ext>
            </a:extLst>
          </p:cNvPr>
          <p:cNvSpPr txBox="1"/>
          <p:nvPr/>
        </p:nvSpPr>
        <p:spPr>
          <a:xfrm>
            <a:off x="4749423" y="4033698"/>
            <a:ext cx="227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0F05B-303E-4C89-BA50-0A0D942D192B}"/>
              </a:ext>
            </a:extLst>
          </p:cNvPr>
          <p:cNvSpPr txBox="1"/>
          <p:nvPr/>
        </p:nvSpPr>
        <p:spPr>
          <a:xfrm>
            <a:off x="4749421" y="5615778"/>
            <a:ext cx="250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Marketing Plan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Experiment 1 - Random Forest 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Experiment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B5BD51-A957-4B00-8487-FF90CC3D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46" y="3858163"/>
            <a:ext cx="3276600" cy="127635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7F3DFB-6990-4F5D-B3D9-EC92C226BFA5}"/>
              </a:ext>
            </a:extLst>
          </p:cNvPr>
          <p:cNvSpPr/>
          <p:nvPr/>
        </p:nvSpPr>
        <p:spPr>
          <a:xfrm>
            <a:off x="2181833" y="1878817"/>
            <a:ext cx="8706402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Forest &amp; 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GridSearchCV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&amp; 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Kfold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Forest and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Kfold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are for getting better performance </a:t>
            </a:r>
            <a:b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GridSearchCV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for finding the best parameter of hyperparameter.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779CD-E501-45DA-8DC6-C83D97C6CB1B}"/>
              </a:ext>
            </a:extLst>
          </p:cNvPr>
          <p:cNvSpPr txBox="1"/>
          <p:nvPr/>
        </p:nvSpPr>
        <p:spPr>
          <a:xfrm>
            <a:off x="816211" y="5477374"/>
            <a:ext cx="47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Forest parameters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code">
            <a:extLst>
              <a:ext uri="{FF2B5EF4-FFF2-40B4-BE49-F238E27FC236}">
                <a16:creationId xmlns:a16="http://schemas.microsoft.com/office/drawing/2014/main" id="{8F6904E4-1F03-4200-AE0F-D5FB6AAF1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" r="8415" b="50000"/>
          <a:stretch/>
        </p:blipFill>
        <p:spPr bwMode="auto">
          <a:xfrm>
            <a:off x="5301865" y="3583855"/>
            <a:ext cx="5923560" cy="22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5EDB88-4BD2-435A-8BA2-EEBC006907AD}"/>
              </a:ext>
            </a:extLst>
          </p:cNvPr>
          <p:cNvSpPr/>
          <p:nvPr/>
        </p:nvSpPr>
        <p:spPr>
          <a:xfrm>
            <a:off x="5312623" y="3765177"/>
            <a:ext cx="1002116" cy="2151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680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5BA412A-6177-4533-A556-69DED86393E9}"/>
              </a:ext>
            </a:extLst>
          </p:cNvPr>
          <p:cNvCxnSpPr>
            <a:cxnSpLocks/>
          </p:cNvCxnSpPr>
          <p:nvPr/>
        </p:nvCxnSpPr>
        <p:spPr>
          <a:xfrm>
            <a:off x="2069815" y="1667816"/>
            <a:ext cx="823257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04. Experiment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7F3DFB-6990-4F5D-B3D9-EC92C226BFA5}"/>
              </a:ext>
            </a:extLst>
          </p:cNvPr>
          <p:cNvSpPr/>
          <p:nvPr/>
        </p:nvSpPr>
        <p:spPr>
          <a:xfrm>
            <a:off x="2181833" y="1878817"/>
            <a:ext cx="8706402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Logistic Regression &amp; 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GridSearchCV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&amp; 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Kfold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Logistic Regression is for checking whether there are people or not,</a:t>
            </a:r>
            <a:b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GridSearchCV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for finding the best parameter of hyperparameter,</a:t>
            </a:r>
            <a:b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Kfold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for getting better performance.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779CD-E501-45DA-8DC6-C83D97C6CB1B}"/>
              </a:ext>
            </a:extLst>
          </p:cNvPr>
          <p:cNvSpPr txBox="1"/>
          <p:nvPr/>
        </p:nvSpPr>
        <p:spPr>
          <a:xfrm>
            <a:off x="1183911" y="5335658"/>
            <a:ext cx="476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Logistic Regression parameters</a:t>
            </a:r>
            <a:endParaRPr lang="en-US" altLang="ko-KR" sz="18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19A8B5-EBB1-4862-8BCB-7960DD581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3948133"/>
            <a:ext cx="4004456" cy="98013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0BB0E0D-22BB-4532-B015-59ABE5EB952F}"/>
              </a:ext>
            </a:extLst>
          </p:cNvPr>
          <p:cNvSpPr txBox="1"/>
          <p:nvPr/>
        </p:nvSpPr>
        <p:spPr>
          <a:xfrm>
            <a:off x="2849566" y="1111476"/>
            <a:ext cx="6492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 2 - Logistic Regression</a:t>
            </a:r>
          </a:p>
        </p:txBody>
      </p:sp>
      <p:pic>
        <p:nvPicPr>
          <p:cNvPr id="1028" name="Picture 4" descr="code">
            <a:extLst>
              <a:ext uri="{FF2B5EF4-FFF2-40B4-BE49-F238E27FC236}">
                <a16:creationId xmlns:a16="http://schemas.microsoft.com/office/drawing/2014/main" id="{3952CB4B-0762-450C-9A53-B51DCDC89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02" r="43825"/>
          <a:stretch/>
        </p:blipFill>
        <p:spPr bwMode="auto">
          <a:xfrm>
            <a:off x="6096000" y="3544647"/>
            <a:ext cx="4761471" cy="25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BF62F3-FBFB-4FAF-A304-4755027FC599}"/>
              </a:ext>
            </a:extLst>
          </p:cNvPr>
          <p:cNvSpPr/>
          <p:nvPr/>
        </p:nvSpPr>
        <p:spPr>
          <a:xfrm>
            <a:off x="6106758" y="3722223"/>
            <a:ext cx="1283746" cy="2259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71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Bird Eyes View Mapping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05. Appendix(BEV)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8F9A2E-E713-4DC8-AED4-2BA382CB4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" r="-1"/>
          <a:stretch/>
        </p:blipFill>
        <p:spPr>
          <a:xfrm>
            <a:off x="35859" y="2762150"/>
            <a:ext cx="12138212" cy="362865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C3756AB-18B7-469D-A33C-A8CC315F6BC3}"/>
              </a:ext>
            </a:extLst>
          </p:cNvPr>
          <p:cNvSpPr/>
          <p:nvPr/>
        </p:nvSpPr>
        <p:spPr>
          <a:xfrm>
            <a:off x="1470212" y="3793788"/>
            <a:ext cx="166880" cy="166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323917D-811D-4C86-B6FF-E945F309E7E7}"/>
              </a:ext>
            </a:extLst>
          </p:cNvPr>
          <p:cNvSpPr/>
          <p:nvPr/>
        </p:nvSpPr>
        <p:spPr>
          <a:xfrm>
            <a:off x="7037293" y="3026184"/>
            <a:ext cx="166880" cy="166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B71D91-898D-4A87-B143-82AE190F2066}"/>
              </a:ext>
            </a:extLst>
          </p:cNvPr>
          <p:cNvSpPr/>
          <p:nvPr/>
        </p:nvSpPr>
        <p:spPr>
          <a:xfrm>
            <a:off x="510988" y="5523976"/>
            <a:ext cx="166880" cy="166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81EF10-5A40-46D5-8529-FB1A253B962B}"/>
              </a:ext>
            </a:extLst>
          </p:cNvPr>
          <p:cNvSpPr/>
          <p:nvPr/>
        </p:nvSpPr>
        <p:spPr>
          <a:xfrm>
            <a:off x="5929120" y="5523976"/>
            <a:ext cx="166880" cy="166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CADEB8B-5781-4F96-8011-1725CB8660CE}"/>
              </a:ext>
            </a:extLst>
          </p:cNvPr>
          <p:cNvSpPr/>
          <p:nvPr/>
        </p:nvSpPr>
        <p:spPr>
          <a:xfrm>
            <a:off x="4760259" y="3859299"/>
            <a:ext cx="166880" cy="166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EC7A7D-77F3-4702-B9F2-8CF82B1F2AB3}"/>
              </a:ext>
            </a:extLst>
          </p:cNvPr>
          <p:cNvSpPr/>
          <p:nvPr/>
        </p:nvSpPr>
        <p:spPr>
          <a:xfrm>
            <a:off x="7019364" y="5924285"/>
            <a:ext cx="166880" cy="166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8929F83-09B9-461C-B4F6-7363DE7CBB99}"/>
              </a:ext>
            </a:extLst>
          </p:cNvPr>
          <p:cNvSpPr/>
          <p:nvPr/>
        </p:nvSpPr>
        <p:spPr>
          <a:xfrm>
            <a:off x="11430001" y="5930150"/>
            <a:ext cx="166880" cy="166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5429E4-2B30-4F6D-A806-967AE126018C}"/>
              </a:ext>
            </a:extLst>
          </p:cNvPr>
          <p:cNvSpPr/>
          <p:nvPr/>
        </p:nvSpPr>
        <p:spPr>
          <a:xfrm>
            <a:off x="11447930" y="3049978"/>
            <a:ext cx="166880" cy="166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412DAD1-1C59-4031-ACEC-F7A05AF625BB}"/>
              </a:ext>
            </a:extLst>
          </p:cNvPr>
          <p:cNvSpPr/>
          <p:nvPr/>
        </p:nvSpPr>
        <p:spPr>
          <a:xfrm>
            <a:off x="3221779" y="4471226"/>
            <a:ext cx="166880" cy="166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14F202-3A76-4045-9634-C701BEA1A95A}"/>
              </a:ext>
            </a:extLst>
          </p:cNvPr>
          <p:cNvSpPr/>
          <p:nvPr/>
        </p:nvSpPr>
        <p:spPr>
          <a:xfrm>
            <a:off x="4760259" y="1851604"/>
            <a:ext cx="2668032" cy="6656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Transform Vector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9979F7C-49C6-44B1-A698-D9F5F77A177A}"/>
              </a:ext>
            </a:extLst>
          </p:cNvPr>
          <p:cNvSpPr/>
          <p:nvPr/>
        </p:nvSpPr>
        <p:spPr>
          <a:xfrm>
            <a:off x="9258995" y="4493036"/>
            <a:ext cx="166880" cy="166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0EBA5898-DC52-4D9C-9A13-8522F3BF6EEC}"/>
              </a:ext>
            </a:extLst>
          </p:cNvPr>
          <p:cNvCxnSpPr>
            <a:stCxn id="24" idx="0"/>
            <a:endCxn id="14" idx="1"/>
          </p:cNvCxnSpPr>
          <p:nvPr/>
        </p:nvCxnSpPr>
        <p:spPr>
          <a:xfrm rot="5400000" flipH="1" flipV="1">
            <a:off x="2889349" y="2600316"/>
            <a:ext cx="2286780" cy="145504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A5FBB81D-E6A5-4BE0-BE14-65DD03D2C582}"/>
              </a:ext>
            </a:extLst>
          </p:cNvPr>
          <p:cNvCxnSpPr>
            <a:cxnSpLocks/>
            <a:stCxn id="14" idx="3"/>
            <a:endCxn id="26" idx="0"/>
          </p:cNvCxnSpPr>
          <p:nvPr/>
        </p:nvCxnSpPr>
        <p:spPr>
          <a:xfrm>
            <a:off x="7428291" y="2184446"/>
            <a:ext cx="1914144" cy="230859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9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4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CSI Localization - FairMOT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05. Appendix(BEV)</a:t>
            </a:r>
          </a:p>
        </p:txBody>
      </p:sp>
      <p:pic>
        <p:nvPicPr>
          <p:cNvPr id="3" name="[FairMOT] Tracking and Mapping the coordinate to map">
            <a:hlinkClick r:id="" action="ppaction://media"/>
            <a:extLst>
              <a:ext uri="{FF2B5EF4-FFF2-40B4-BE49-F238E27FC236}">
                <a16:creationId xmlns:a16="http://schemas.microsoft.com/office/drawing/2014/main" id="{9031B600-2B03-4232-9955-F6F059F6C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4394" y="182404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CSI Localization - FairMOT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05. Appendix</a:t>
            </a:r>
          </a:p>
        </p:txBody>
      </p:sp>
      <p:pic>
        <p:nvPicPr>
          <p:cNvPr id="6" name="Picture 2" descr="WS6">
            <a:extLst>
              <a:ext uri="{FF2B5EF4-FFF2-40B4-BE49-F238E27FC236}">
                <a16:creationId xmlns:a16="http://schemas.microsoft.com/office/drawing/2014/main" id="{195F1FCD-9CD9-4D62-AC16-8F95CD25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580" y="1824042"/>
            <a:ext cx="7882840" cy="344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BFC38D-7C0A-4000-BC62-E1CD3F99719D}"/>
              </a:ext>
            </a:extLst>
          </p:cNvPr>
          <p:cNvSpPr/>
          <p:nvPr/>
        </p:nvSpPr>
        <p:spPr>
          <a:xfrm>
            <a:off x="1943788" y="5585403"/>
            <a:ext cx="2668032" cy="665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CSI Localization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C03E15-1107-4C01-A21F-A71789833FF4}"/>
              </a:ext>
            </a:extLst>
          </p:cNvPr>
          <p:cNvSpPr/>
          <p:nvPr/>
        </p:nvSpPr>
        <p:spPr>
          <a:xfrm>
            <a:off x="4852088" y="5570105"/>
            <a:ext cx="2668032" cy="665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Object Detection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7FD906-2425-4DF0-BEEA-75C6982FDE21}"/>
              </a:ext>
            </a:extLst>
          </p:cNvPr>
          <p:cNvSpPr/>
          <p:nvPr/>
        </p:nvSpPr>
        <p:spPr>
          <a:xfrm>
            <a:off x="7771884" y="5585403"/>
            <a:ext cx="2668032" cy="665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People </a:t>
            </a:r>
            <a:r>
              <a:rPr lang="en-US" altLang="ko-KR" sz="2000" b="1" dirty="0">
                <a:solidFill>
                  <a:schemeClr val="tx1"/>
                </a:solidFill>
              </a:rPr>
              <a:t>Counting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4A72A05-4080-4CF3-8C4F-A721CB4421B5}"/>
              </a:ext>
            </a:extLst>
          </p:cNvPr>
          <p:cNvSpPr/>
          <p:nvPr/>
        </p:nvSpPr>
        <p:spPr>
          <a:xfrm>
            <a:off x="1879600" y="1917700"/>
            <a:ext cx="8712200" cy="33527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E35993C-B3B0-43F6-AFDA-65303E134536}"/>
              </a:ext>
            </a:extLst>
          </p:cNvPr>
          <p:cNvSpPr/>
          <p:nvPr/>
        </p:nvSpPr>
        <p:spPr>
          <a:xfrm>
            <a:off x="4711700" y="5118099"/>
            <a:ext cx="2959100" cy="1446335"/>
          </a:xfrm>
          <a:prstGeom prst="roundRect">
            <a:avLst>
              <a:gd name="adj" fmla="val 113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83C37F-A3A4-4FE1-A80D-0677FF834E0E}"/>
              </a:ext>
            </a:extLst>
          </p:cNvPr>
          <p:cNvSpPr/>
          <p:nvPr/>
        </p:nvSpPr>
        <p:spPr>
          <a:xfrm>
            <a:off x="4711700" y="5105399"/>
            <a:ext cx="2959100" cy="169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63B7BD5-2896-4901-90FC-2E19C1F85136}"/>
              </a:ext>
            </a:extLst>
          </p:cNvPr>
          <p:cNvSpPr/>
          <p:nvPr/>
        </p:nvSpPr>
        <p:spPr>
          <a:xfrm>
            <a:off x="1879600" y="1917700"/>
            <a:ext cx="8712200" cy="4646731"/>
          </a:xfrm>
          <a:prstGeom prst="roundRect">
            <a:avLst>
              <a:gd name="adj" fmla="val 120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59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CSI (SWOT)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E83E713-DE76-4DE2-B5E4-297A4CB38B53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Marketing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FDED6E-3AB6-4F28-B3F5-E85524BA252E}"/>
              </a:ext>
            </a:extLst>
          </p:cNvPr>
          <p:cNvGrpSpPr/>
          <p:nvPr/>
        </p:nvGrpSpPr>
        <p:grpSpPr>
          <a:xfrm>
            <a:off x="2248819" y="1717696"/>
            <a:ext cx="7874570" cy="5089504"/>
            <a:chOff x="1853915" y="1709748"/>
            <a:chExt cx="7874570" cy="50895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FD24A0-D452-4906-A429-2A57E1E5D155}"/>
                </a:ext>
              </a:extLst>
            </p:cNvPr>
            <p:cNvSpPr/>
            <p:nvPr/>
          </p:nvSpPr>
          <p:spPr>
            <a:xfrm>
              <a:off x="1853915" y="1709748"/>
              <a:ext cx="3937285" cy="25447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E57DE8-C459-4093-9A55-80E04425FAE1}"/>
                </a:ext>
              </a:extLst>
            </p:cNvPr>
            <p:cNvSpPr/>
            <p:nvPr/>
          </p:nvSpPr>
          <p:spPr>
            <a:xfrm>
              <a:off x="1853915" y="4254500"/>
              <a:ext cx="3937285" cy="25447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B979D41-9B37-4771-B74E-BCC33251F806}"/>
                </a:ext>
              </a:extLst>
            </p:cNvPr>
            <p:cNvSpPr/>
            <p:nvPr/>
          </p:nvSpPr>
          <p:spPr>
            <a:xfrm>
              <a:off x="5791200" y="1709748"/>
              <a:ext cx="3937285" cy="25447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EBBB9B-7424-4EDB-8D27-77316A5C9187}"/>
                </a:ext>
              </a:extLst>
            </p:cNvPr>
            <p:cNvSpPr/>
            <p:nvPr/>
          </p:nvSpPr>
          <p:spPr>
            <a:xfrm>
              <a:off x="5791200" y="4254500"/>
              <a:ext cx="3937285" cy="25447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ACFBD9-3AB2-4CF6-BC7E-015F33B7922A}"/>
              </a:ext>
            </a:extLst>
          </p:cNvPr>
          <p:cNvSpPr txBox="1"/>
          <p:nvPr/>
        </p:nvSpPr>
        <p:spPr>
          <a:xfrm>
            <a:off x="2154232" y="1497210"/>
            <a:ext cx="708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ko-KR" altLang="en-US" sz="7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C404AC-B2D8-435B-BAFF-D81DAFF98FC0}"/>
              </a:ext>
            </a:extLst>
          </p:cNvPr>
          <p:cNvSpPr txBox="1"/>
          <p:nvPr/>
        </p:nvSpPr>
        <p:spPr>
          <a:xfrm>
            <a:off x="2154232" y="5959211"/>
            <a:ext cx="792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ko-KR" altLang="en-US" sz="66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A55F30-3569-444B-8330-1FCC8BA91F92}"/>
              </a:ext>
            </a:extLst>
          </p:cNvPr>
          <p:cNvSpPr txBox="1"/>
          <p:nvPr/>
        </p:nvSpPr>
        <p:spPr>
          <a:xfrm>
            <a:off x="9608375" y="5984261"/>
            <a:ext cx="584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endParaRPr lang="ko-KR" altLang="en-US" sz="66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457D55-FF75-4022-8680-1BC535AAB86C}"/>
              </a:ext>
            </a:extLst>
          </p:cNvPr>
          <p:cNvSpPr/>
          <p:nvPr/>
        </p:nvSpPr>
        <p:spPr>
          <a:xfrm>
            <a:off x="2998262" y="2124815"/>
            <a:ext cx="2920999" cy="184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Low Cost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 invasion of privacy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Unaffected by lighting</a:t>
            </a:r>
            <a:endParaRPr lang="ko-KR" altLang="en-US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47CCE8-CD34-4344-B781-3B5447026CA5}"/>
              </a:ext>
            </a:extLst>
          </p:cNvPr>
          <p:cNvSpPr/>
          <p:nvPr/>
        </p:nvSpPr>
        <p:spPr>
          <a:xfrm>
            <a:off x="2925766" y="4453431"/>
            <a:ext cx="2801933" cy="2162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Deep learning models are applicable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Labeling with Self-supervised is possible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Anywhere Wi-Fi device</a:t>
            </a:r>
            <a:endParaRPr lang="ko-KR" altLang="en-US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04A8ED-9BB7-4E0C-BF01-86D4081A8F08}"/>
              </a:ext>
            </a:extLst>
          </p:cNvPr>
          <p:cNvSpPr/>
          <p:nvPr/>
        </p:nvSpPr>
        <p:spPr>
          <a:xfrm>
            <a:off x="6834070" y="4816129"/>
            <a:ext cx="2641351" cy="142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Difficult Labeling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Possible distortion of Wi-Fi signals</a:t>
            </a:r>
          </a:p>
          <a:p>
            <a:endParaRPr lang="ko-KR" altLang="en-US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A9A04D-D686-432D-B92E-021EF6D744C9}"/>
              </a:ext>
            </a:extLst>
          </p:cNvPr>
          <p:cNvSpPr/>
          <p:nvPr/>
        </p:nvSpPr>
        <p:spPr>
          <a:xfrm>
            <a:off x="6739549" y="2101289"/>
            <a:ext cx="2830394" cy="184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Difficult to extract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Special modules required by the receiver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 Dataset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EE53C2-7A08-40B4-A516-C331805601B7}"/>
              </a:ext>
            </a:extLst>
          </p:cNvPr>
          <p:cNvSpPr txBox="1"/>
          <p:nvPr/>
        </p:nvSpPr>
        <p:spPr>
          <a:xfrm>
            <a:off x="9164635" y="1517977"/>
            <a:ext cx="892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ko-KR" altLang="en-US" sz="66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5808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Vision-MOT (SWOT)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FDED6E-3AB6-4F28-B3F5-E85524BA252E}"/>
              </a:ext>
            </a:extLst>
          </p:cNvPr>
          <p:cNvGrpSpPr/>
          <p:nvPr/>
        </p:nvGrpSpPr>
        <p:grpSpPr>
          <a:xfrm>
            <a:off x="2248819" y="1717696"/>
            <a:ext cx="7874570" cy="5089504"/>
            <a:chOff x="1853915" y="1709748"/>
            <a:chExt cx="7874570" cy="50895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FD24A0-D452-4906-A429-2A57E1E5D155}"/>
                </a:ext>
              </a:extLst>
            </p:cNvPr>
            <p:cNvSpPr/>
            <p:nvPr/>
          </p:nvSpPr>
          <p:spPr>
            <a:xfrm>
              <a:off x="1853915" y="1709748"/>
              <a:ext cx="3937285" cy="25447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E57DE8-C459-4093-9A55-80E04425FAE1}"/>
                </a:ext>
              </a:extLst>
            </p:cNvPr>
            <p:cNvSpPr/>
            <p:nvPr/>
          </p:nvSpPr>
          <p:spPr>
            <a:xfrm>
              <a:off x="1853915" y="4254500"/>
              <a:ext cx="3937285" cy="2544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B979D41-9B37-4771-B74E-BCC33251F806}"/>
                </a:ext>
              </a:extLst>
            </p:cNvPr>
            <p:cNvSpPr/>
            <p:nvPr/>
          </p:nvSpPr>
          <p:spPr>
            <a:xfrm>
              <a:off x="5791200" y="1709748"/>
              <a:ext cx="3937285" cy="2544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EBBB9B-7424-4EDB-8D27-77316A5C9187}"/>
                </a:ext>
              </a:extLst>
            </p:cNvPr>
            <p:cNvSpPr/>
            <p:nvPr/>
          </p:nvSpPr>
          <p:spPr>
            <a:xfrm>
              <a:off x="5791200" y="4254500"/>
              <a:ext cx="3937285" cy="25447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ACFBD9-3AB2-4CF6-BC7E-015F33B7922A}"/>
              </a:ext>
            </a:extLst>
          </p:cNvPr>
          <p:cNvSpPr txBox="1"/>
          <p:nvPr/>
        </p:nvSpPr>
        <p:spPr>
          <a:xfrm>
            <a:off x="2154232" y="1497210"/>
            <a:ext cx="708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ko-KR" altLang="en-US" sz="7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EE53C2-7A08-40B4-A516-C331805601B7}"/>
              </a:ext>
            </a:extLst>
          </p:cNvPr>
          <p:cNvSpPr txBox="1"/>
          <p:nvPr/>
        </p:nvSpPr>
        <p:spPr>
          <a:xfrm>
            <a:off x="9164635" y="1517977"/>
            <a:ext cx="892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ko-KR" altLang="en-US" sz="66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C404AC-B2D8-435B-BAFF-D81DAFF98FC0}"/>
              </a:ext>
            </a:extLst>
          </p:cNvPr>
          <p:cNvSpPr txBox="1"/>
          <p:nvPr/>
        </p:nvSpPr>
        <p:spPr>
          <a:xfrm>
            <a:off x="2154232" y="5959211"/>
            <a:ext cx="792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ko-KR" altLang="en-US" sz="66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A55F30-3569-444B-8330-1FCC8BA91F92}"/>
              </a:ext>
            </a:extLst>
          </p:cNvPr>
          <p:cNvSpPr txBox="1"/>
          <p:nvPr/>
        </p:nvSpPr>
        <p:spPr>
          <a:xfrm>
            <a:off x="9608375" y="5984261"/>
            <a:ext cx="584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endParaRPr lang="ko-KR" altLang="en-US" sz="66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457D55-FF75-4022-8680-1BC535AAB86C}"/>
              </a:ext>
            </a:extLst>
          </p:cNvPr>
          <p:cNvSpPr/>
          <p:nvPr/>
        </p:nvSpPr>
        <p:spPr>
          <a:xfrm>
            <a:off x="2582133" y="2172779"/>
            <a:ext cx="3520592" cy="184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 accuracy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Many datasets exist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Various research are under way.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47CCE8-CD34-4344-B781-3B5447026CA5}"/>
              </a:ext>
            </a:extLst>
          </p:cNvPr>
          <p:cNvSpPr/>
          <p:nvPr/>
        </p:nvSpPr>
        <p:spPr>
          <a:xfrm>
            <a:off x="2849566" y="4660238"/>
            <a:ext cx="2489200" cy="142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is applied in a variety of areas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Launch camera with good performance</a:t>
            </a:r>
            <a:endParaRPr lang="ko-KR" altLang="en-US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04A8ED-9BB7-4E0C-BF01-86D4081A8F08}"/>
              </a:ext>
            </a:extLst>
          </p:cNvPr>
          <p:cNvSpPr/>
          <p:nvPr/>
        </p:nvSpPr>
        <p:spPr>
          <a:xfrm>
            <a:off x="7124949" y="4823624"/>
            <a:ext cx="2068146" cy="142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privacy concerns</a:t>
            </a:r>
            <a:endParaRPr lang="ko-KR" altLang="en-US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A9A04D-D686-432D-B92E-021EF6D744C9}"/>
              </a:ext>
            </a:extLst>
          </p:cNvPr>
          <p:cNvSpPr/>
          <p:nvPr/>
        </p:nvSpPr>
        <p:spPr>
          <a:xfrm>
            <a:off x="6645896" y="2067522"/>
            <a:ext cx="3017700" cy="184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Highly affected by lighting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Expensive camera costs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1DA38E-B388-49AE-AECC-2985D288BC1B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Marketing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882233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Self-Supervised learning (SWOT)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FDED6E-3AB6-4F28-B3F5-E85524BA252E}"/>
              </a:ext>
            </a:extLst>
          </p:cNvPr>
          <p:cNvGrpSpPr/>
          <p:nvPr/>
        </p:nvGrpSpPr>
        <p:grpSpPr>
          <a:xfrm>
            <a:off x="2248819" y="1717696"/>
            <a:ext cx="7874570" cy="5089504"/>
            <a:chOff x="1853915" y="1709748"/>
            <a:chExt cx="7874570" cy="50895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FD24A0-D452-4906-A429-2A57E1E5D155}"/>
                </a:ext>
              </a:extLst>
            </p:cNvPr>
            <p:cNvSpPr/>
            <p:nvPr/>
          </p:nvSpPr>
          <p:spPr>
            <a:xfrm>
              <a:off x="1853915" y="1709748"/>
              <a:ext cx="3937285" cy="254475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E57DE8-C459-4093-9A55-80E04425FAE1}"/>
                </a:ext>
              </a:extLst>
            </p:cNvPr>
            <p:cNvSpPr/>
            <p:nvPr/>
          </p:nvSpPr>
          <p:spPr>
            <a:xfrm>
              <a:off x="1853915" y="4254500"/>
              <a:ext cx="3937285" cy="25447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B979D41-9B37-4771-B74E-BCC33251F806}"/>
                </a:ext>
              </a:extLst>
            </p:cNvPr>
            <p:cNvSpPr/>
            <p:nvPr/>
          </p:nvSpPr>
          <p:spPr>
            <a:xfrm>
              <a:off x="5791200" y="1709748"/>
              <a:ext cx="3937285" cy="25447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EBBB9B-7424-4EDB-8D27-77316A5C9187}"/>
                </a:ext>
              </a:extLst>
            </p:cNvPr>
            <p:cNvSpPr/>
            <p:nvPr/>
          </p:nvSpPr>
          <p:spPr>
            <a:xfrm>
              <a:off x="5791200" y="4254500"/>
              <a:ext cx="3937285" cy="254475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ACFBD9-3AB2-4CF6-BC7E-015F33B7922A}"/>
              </a:ext>
            </a:extLst>
          </p:cNvPr>
          <p:cNvSpPr txBox="1"/>
          <p:nvPr/>
        </p:nvSpPr>
        <p:spPr>
          <a:xfrm>
            <a:off x="2154232" y="1497210"/>
            <a:ext cx="708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ko-KR" altLang="en-US" sz="7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EE53C2-7A08-40B4-A516-C331805601B7}"/>
              </a:ext>
            </a:extLst>
          </p:cNvPr>
          <p:cNvSpPr txBox="1"/>
          <p:nvPr/>
        </p:nvSpPr>
        <p:spPr>
          <a:xfrm>
            <a:off x="9164635" y="1517977"/>
            <a:ext cx="892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ko-KR" altLang="en-US" sz="66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C404AC-B2D8-435B-BAFF-D81DAFF98FC0}"/>
              </a:ext>
            </a:extLst>
          </p:cNvPr>
          <p:cNvSpPr txBox="1"/>
          <p:nvPr/>
        </p:nvSpPr>
        <p:spPr>
          <a:xfrm>
            <a:off x="2154232" y="5959211"/>
            <a:ext cx="792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ko-KR" altLang="en-US" sz="66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A55F30-3569-444B-8330-1FCC8BA91F92}"/>
              </a:ext>
            </a:extLst>
          </p:cNvPr>
          <p:cNvSpPr txBox="1"/>
          <p:nvPr/>
        </p:nvSpPr>
        <p:spPr>
          <a:xfrm>
            <a:off x="9608375" y="5984261"/>
            <a:ext cx="584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endParaRPr lang="ko-KR" altLang="en-US" sz="66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457D55-FF75-4022-8680-1BC535AAB86C}"/>
              </a:ext>
            </a:extLst>
          </p:cNvPr>
          <p:cNvSpPr/>
          <p:nvPr/>
        </p:nvSpPr>
        <p:spPr>
          <a:xfrm>
            <a:off x="2773107" y="2409436"/>
            <a:ext cx="2888709" cy="142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Overcome fewer datasets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Overcoming the difficulty of labeling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47CCE8-CD34-4344-B781-3B5447026CA5}"/>
              </a:ext>
            </a:extLst>
          </p:cNvPr>
          <p:cNvSpPr/>
          <p:nvPr/>
        </p:nvSpPr>
        <p:spPr>
          <a:xfrm>
            <a:off x="2682118" y="4693060"/>
            <a:ext cx="3231770" cy="142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Applicable in a variety of areas</a:t>
            </a:r>
          </a:p>
          <a:p>
            <a:endParaRPr lang="en-US" altLang="ko-KR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Potential for improvement through research</a:t>
            </a:r>
            <a:endParaRPr lang="ko-KR" altLang="en-US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04A8ED-9BB7-4E0C-BF01-86D4081A8F08}"/>
              </a:ext>
            </a:extLst>
          </p:cNvPr>
          <p:cNvSpPr/>
          <p:nvPr/>
        </p:nvSpPr>
        <p:spPr>
          <a:xfrm>
            <a:off x="7124949" y="4816129"/>
            <a:ext cx="2300860" cy="142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 to be lower than before</a:t>
            </a:r>
            <a:endParaRPr lang="ko-KR" altLang="en-US" b="1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3D72B-F8E4-40FB-9A6E-EE964F18F092}"/>
              </a:ext>
            </a:extLst>
          </p:cNvPr>
          <p:cNvSpPr/>
          <p:nvPr/>
        </p:nvSpPr>
        <p:spPr>
          <a:xfrm>
            <a:off x="7120673" y="2191614"/>
            <a:ext cx="2068146" cy="142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Time-dependent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0D1EB-0F47-489E-A287-D44300B89E2B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Marketing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82774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4A9930-8A1F-4F06-9206-FE079FE6716B}"/>
              </a:ext>
            </a:extLst>
          </p:cNvPr>
          <p:cNvSpPr/>
          <p:nvPr/>
        </p:nvSpPr>
        <p:spPr>
          <a:xfrm>
            <a:off x="2069815" y="1864743"/>
            <a:ext cx="2220998" cy="656165"/>
          </a:xfrm>
          <a:prstGeom prst="roundRect">
            <a:avLst/>
          </a:prstGeom>
          <a:solidFill>
            <a:srgbClr val="FFE9A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Marketing Plan</a:t>
            </a:r>
          </a:p>
          <a:p>
            <a:endParaRPr lang="en-US" altLang="ko-KR" sz="140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AA858D-2538-421F-823F-4FE4D675427F}"/>
              </a:ext>
            </a:extLst>
          </p:cNvPr>
          <p:cNvSpPr/>
          <p:nvPr/>
        </p:nvSpPr>
        <p:spPr>
          <a:xfrm>
            <a:off x="2069815" y="2264035"/>
            <a:ext cx="8556988" cy="4478216"/>
          </a:xfrm>
          <a:prstGeom prst="rect">
            <a:avLst/>
          </a:prstGeom>
          <a:solidFill>
            <a:srgbClr val="FFF2CC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Self-Supervised</a:t>
              </a:r>
              <a:r>
                <a:rPr lang="ko-KR" altLang="en-US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Learning -</a:t>
              </a:r>
              <a:r>
                <a:rPr lang="ko-KR" altLang="en-US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Marketing</a:t>
              </a:r>
              <a:r>
                <a:rPr lang="ko-KR" altLang="en-US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Plan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F5F71A3-06AE-4CAE-9ACE-39AD22A9D4CC}"/>
              </a:ext>
            </a:extLst>
          </p:cNvPr>
          <p:cNvSpPr txBox="1"/>
          <p:nvPr/>
        </p:nvSpPr>
        <p:spPr>
          <a:xfrm>
            <a:off x="159191" y="172758"/>
            <a:ext cx="504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06. Marketing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0C1067-6770-431F-9E6A-E4C6983558C7}"/>
              </a:ext>
            </a:extLst>
          </p:cNvPr>
          <p:cNvSpPr/>
          <p:nvPr/>
        </p:nvSpPr>
        <p:spPr>
          <a:xfrm>
            <a:off x="2069815" y="2264037"/>
            <a:ext cx="85569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</a:t>
            </a:r>
          </a:p>
          <a:p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We overcame the problem with CSI Data that was difficult to label by automatically labeling through 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23E1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self-supervised learning.</a:t>
            </a:r>
          </a:p>
          <a:p>
            <a:endParaRPr lang="en-US" altLang="ko-KR" sz="160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60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60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600">
              <a:ln>
                <a:solidFill>
                  <a:schemeClr val="tx1">
                    <a:alpha val="30000"/>
                  </a:schemeClr>
                </a:solidFill>
              </a:ln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Target</a:t>
            </a:r>
          </a:p>
          <a:p>
            <a:endParaRPr lang="en-US" altLang="ko-KR" sz="100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CSI Researcher</a:t>
            </a:r>
          </a:p>
          <a:p>
            <a:endParaRPr lang="en-US" altLang="ko-KR" sz="160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Concept</a:t>
            </a:r>
          </a:p>
          <a:p>
            <a:endParaRPr lang="en-US" altLang="ko-KR" sz="100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it is easy to label CSI Data.</a:t>
            </a:r>
          </a:p>
          <a:p>
            <a:endParaRPr lang="en-US" altLang="ko-KR" sz="160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Strategy</a:t>
            </a:r>
          </a:p>
          <a:p>
            <a:endParaRPr lang="en-US" altLang="ko-KR" sz="100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Self-supervised learning makes CSI Data easier to train. As a result, this feature can be used in future CSI studies and will be helpful to many researchers.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86D53A5-8106-4AC6-B9E2-DC2634C7EA58}"/>
              </a:ext>
            </a:extLst>
          </p:cNvPr>
          <p:cNvSpPr/>
          <p:nvPr/>
        </p:nvSpPr>
        <p:spPr>
          <a:xfrm rot="10800000">
            <a:off x="9920747" y="2264035"/>
            <a:ext cx="706056" cy="70605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0F7CBA9-7ECF-4E4E-898E-FA86816EC4DB}"/>
              </a:ext>
            </a:extLst>
          </p:cNvPr>
          <p:cNvSpPr/>
          <p:nvPr/>
        </p:nvSpPr>
        <p:spPr>
          <a:xfrm>
            <a:off x="9920747" y="2264035"/>
            <a:ext cx="706056" cy="706056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081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536239" y="3044279"/>
            <a:ext cx="2980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Thank you </a:t>
            </a:r>
            <a:endParaRPr lang="ko-KR" altLang="en-US" sz="4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A51E04-78ED-4F26-AA58-E5984953314C}"/>
              </a:ext>
            </a:extLst>
          </p:cNvPr>
          <p:cNvGrpSpPr/>
          <p:nvPr/>
        </p:nvGrpSpPr>
        <p:grpSpPr>
          <a:xfrm>
            <a:off x="2069815" y="1111477"/>
            <a:ext cx="8232579" cy="556337"/>
            <a:chOff x="6904859" y="1694257"/>
            <a:chExt cx="6858833" cy="4206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213D0D-2544-4443-B90D-6444992DE9EA}"/>
                </a:ext>
              </a:extLst>
            </p:cNvPr>
            <p:cNvSpPr txBox="1"/>
            <p:nvPr/>
          </p:nvSpPr>
          <p:spPr>
            <a:xfrm>
              <a:off x="7554495" y="1694257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Limitations of existing human behavior detection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C9D67FD-C623-467D-94B5-0C2CE33B910C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0" descr="Free Vector | Isometric dressing room">
            <a:extLst>
              <a:ext uri="{FF2B5EF4-FFF2-40B4-BE49-F238E27FC236}">
                <a16:creationId xmlns:a16="http://schemas.microsoft.com/office/drawing/2014/main" id="{BC8C80B3-4917-401F-9779-0A10F76F3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" r="6239"/>
          <a:stretch/>
        </p:blipFill>
        <p:spPr bwMode="auto">
          <a:xfrm>
            <a:off x="4750459" y="2119720"/>
            <a:ext cx="2113154" cy="211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8BE5AD-8705-4812-8174-9EED925C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057" y="1936971"/>
            <a:ext cx="3655246" cy="21409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EBBC6E-407C-45B3-9C24-10F65D4E3D1F}"/>
              </a:ext>
            </a:extLst>
          </p:cNvPr>
          <p:cNvSpPr txBox="1"/>
          <p:nvPr/>
        </p:nvSpPr>
        <p:spPr>
          <a:xfrm>
            <a:off x="2429335" y="4230338"/>
            <a:ext cx="840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toilet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171C7-C9DE-4649-A689-1CC476EED146}"/>
              </a:ext>
            </a:extLst>
          </p:cNvPr>
          <p:cNvSpPr txBox="1"/>
          <p:nvPr/>
        </p:nvSpPr>
        <p:spPr>
          <a:xfrm>
            <a:off x="5386804" y="4230337"/>
            <a:ext cx="8404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Fitting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room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Picture 8" descr="✅ public toilet mirror premium vector download for commercial use. format:  eps, cdr, ai, svg vector illustration graphic art design">
            <a:extLst>
              <a:ext uri="{FF2B5EF4-FFF2-40B4-BE49-F238E27FC236}">
                <a16:creationId xmlns:a16="http://schemas.microsoft.com/office/drawing/2014/main" id="{C885E1C2-1ACF-4535-B3BB-AFDFA1EF3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r="3400"/>
          <a:stretch/>
        </p:blipFill>
        <p:spPr bwMode="auto">
          <a:xfrm>
            <a:off x="1804861" y="2289808"/>
            <a:ext cx="2113154" cy="17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AEC78B-78B0-44C8-9955-B33A10CA1048}"/>
              </a:ext>
            </a:extLst>
          </p:cNvPr>
          <p:cNvSpPr txBox="1"/>
          <p:nvPr/>
        </p:nvSpPr>
        <p:spPr>
          <a:xfrm>
            <a:off x="8344274" y="4230337"/>
            <a:ext cx="8404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Indoor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(GPS)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62CE8E-65C9-4F11-9DD4-2820A307BC1A}"/>
              </a:ext>
            </a:extLst>
          </p:cNvPr>
          <p:cNvSpPr txBox="1"/>
          <p:nvPr/>
        </p:nvSpPr>
        <p:spPr>
          <a:xfrm>
            <a:off x="2206531" y="5417627"/>
            <a:ext cx="7778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Some indoor spaces have 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privacy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concerns, and 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GPS signals do not pass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making it difficult to recognize people's location or behavior.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0FB8AE-E126-4B33-B006-9B7579B6E643}"/>
              </a:ext>
            </a:extLst>
          </p:cNvPr>
          <p:cNvSpPr txBox="1"/>
          <p:nvPr/>
        </p:nvSpPr>
        <p:spPr>
          <a:xfrm>
            <a:off x="159192" y="172758"/>
            <a:ext cx="221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425223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7"/>
            <a:ext cx="8232579" cy="556337"/>
            <a:chOff x="6904859" y="1694257"/>
            <a:chExt cx="6858833" cy="4206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7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Wi-Fi Sensing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3981AF-2EE1-40D9-81A2-86C25C6387D2}"/>
              </a:ext>
            </a:extLst>
          </p:cNvPr>
          <p:cNvSpPr/>
          <p:nvPr/>
        </p:nvSpPr>
        <p:spPr>
          <a:xfrm>
            <a:off x="3171167" y="4861220"/>
            <a:ext cx="6029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Technology that analyzes patterns through </a:t>
            </a:r>
          </a:p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Wi-Fi wireless signals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measured in the surroundings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BAD427A-209D-401F-8C4B-98E252AF9E65}"/>
              </a:ext>
            </a:extLst>
          </p:cNvPr>
          <p:cNvSpPr/>
          <p:nvPr/>
        </p:nvSpPr>
        <p:spPr>
          <a:xfrm>
            <a:off x="3147927" y="2686724"/>
            <a:ext cx="945984" cy="914504"/>
          </a:xfrm>
          <a:prstGeom prst="ellipse">
            <a:avLst/>
          </a:prstGeom>
          <a:solidFill>
            <a:srgbClr val="FFC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1" name="Picture 4" descr="네트워킹 | 제품 | 홈 사용자 | NETGEAR">
            <a:extLst>
              <a:ext uri="{FF2B5EF4-FFF2-40B4-BE49-F238E27FC236}">
                <a16:creationId xmlns:a16="http://schemas.microsoft.com/office/drawing/2014/main" id="{D88762FB-3302-46DA-BEB3-C6ACA6EAB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47" y="2886725"/>
            <a:ext cx="809744" cy="53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56B4D1B2-8574-4845-A556-6690BCBC8B9E}"/>
              </a:ext>
            </a:extLst>
          </p:cNvPr>
          <p:cNvSpPr/>
          <p:nvPr/>
        </p:nvSpPr>
        <p:spPr>
          <a:xfrm>
            <a:off x="8013797" y="2699081"/>
            <a:ext cx="945984" cy="914504"/>
          </a:xfrm>
          <a:prstGeom prst="ellipse">
            <a:avLst/>
          </a:prstGeom>
          <a:solidFill>
            <a:srgbClr val="FFC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Picture 4" descr="네트워킹 | 제품 | 홈 사용자 | NETGEAR">
            <a:extLst>
              <a:ext uri="{FF2B5EF4-FFF2-40B4-BE49-F238E27FC236}">
                <a16:creationId xmlns:a16="http://schemas.microsoft.com/office/drawing/2014/main" id="{9672E6DC-2AB7-4C39-A185-53BEDB1CC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17" y="2886725"/>
            <a:ext cx="809744" cy="53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ople Flat Illustration in 2020 | Vector illustration people, People  illustration, Drawing people">
            <a:extLst>
              <a:ext uri="{FF2B5EF4-FFF2-40B4-BE49-F238E27FC236}">
                <a16:creationId xmlns:a16="http://schemas.microsoft.com/office/drawing/2014/main" id="{FEA180D0-C6BF-4A4D-80E4-4445D729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59" y="2596690"/>
            <a:ext cx="1187243" cy="158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ople Flat Illustration on Behance">
            <a:extLst>
              <a:ext uri="{FF2B5EF4-FFF2-40B4-BE49-F238E27FC236}">
                <a16:creationId xmlns:a16="http://schemas.microsoft.com/office/drawing/2014/main" id="{57141711-0787-477B-A9C1-EB5CFC70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106" y="2225655"/>
            <a:ext cx="1187243" cy="158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ople Flat Illustration on Behance | Flat illustration, People illustration,  Render people">
            <a:extLst>
              <a:ext uri="{FF2B5EF4-FFF2-40B4-BE49-F238E27FC236}">
                <a16:creationId xmlns:a16="http://schemas.microsoft.com/office/drawing/2014/main" id="{91698D69-7CB1-4B15-8C5F-4C48A30B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412" y="2246963"/>
            <a:ext cx="1187243" cy="158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ifi Signal Internet - Free vector graphic on Pixabay">
            <a:extLst>
              <a:ext uri="{FF2B5EF4-FFF2-40B4-BE49-F238E27FC236}">
                <a16:creationId xmlns:a16="http://schemas.microsoft.com/office/drawing/2014/main" id="{0A39A2C9-7D81-4301-9AD3-2D25C777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36520" y="3344211"/>
            <a:ext cx="483309" cy="44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Wifi Signal Internet - Free vector graphic on Pixabay">
            <a:extLst>
              <a:ext uri="{FF2B5EF4-FFF2-40B4-BE49-F238E27FC236}">
                <a16:creationId xmlns:a16="http://schemas.microsoft.com/office/drawing/2014/main" id="{2CD4BD20-C464-4297-A348-0653687D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38511" y="2639457"/>
            <a:ext cx="483309" cy="44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FB6228-CC38-4BB7-908B-FBC378375FFE}"/>
              </a:ext>
            </a:extLst>
          </p:cNvPr>
          <p:cNvSpPr txBox="1"/>
          <p:nvPr/>
        </p:nvSpPr>
        <p:spPr>
          <a:xfrm>
            <a:off x="3190073" y="4207692"/>
            <a:ext cx="861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Sender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5909A9-AAA1-4E41-A0F8-B902C99E278C}"/>
              </a:ext>
            </a:extLst>
          </p:cNvPr>
          <p:cNvSpPr txBox="1"/>
          <p:nvPr/>
        </p:nvSpPr>
        <p:spPr>
          <a:xfrm>
            <a:off x="7970849" y="4208663"/>
            <a:ext cx="1031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Receiver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678E9-3A1D-4174-9F1A-6A7B0974AAC4}"/>
              </a:ext>
            </a:extLst>
          </p:cNvPr>
          <p:cNvSpPr txBox="1"/>
          <p:nvPr/>
        </p:nvSpPr>
        <p:spPr>
          <a:xfrm>
            <a:off x="159192" y="172758"/>
            <a:ext cx="221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3447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3333" decel="33333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indefinite" accel="33333" decel="33333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5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5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4818 -0.00417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09" y="-20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0.24818 -0.0041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09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3" grpId="1" animBg="1"/>
      <p:bldP spid="25" grpId="0" animBg="1"/>
      <p:bldP spid="2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7"/>
            <a:ext cx="8232579" cy="556337"/>
            <a:chOff x="6904859" y="1694257"/>
            <a:chExt cx="6858833" cy="4206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7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System Architecture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7F9D41-F586-48A2-B960-693279D16CDF}"/>
              </a:ext>
            </a:extLst>
          </p:cNvPr>
          <p:cNvSpPr txBox="1"/>
          <p:nvPr/>
        </p:nvSpPr>
        <p:spPr>
          <a:xfrm>
            <a:off x="159191" y="172758"/>
            <a:ext cx="3110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Overview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807C23-94F4-4120-AFBF-4B000189FC5B}"/>
              </a:ext>
            </a:extLst>
          </p:cNvPr>
          <p:cNvSpPr/>
          <p:nvPr/>
        </p:nvSpPr>
        <p:spPr>
          <a:xfrm>
            <a:off x="1207477" y="4147789"/>
            <a:ext cx="104208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WS6">
            <a:extLst>
              <a:ext uri="{FF2B5EF4-FFF2-40B4-BE49-F238E27FC236}">
                <a16:creationId xmlns:a16="http://schemas.microsoft.com/office/drawing/2014/main" id="{7E013D80-CB15-4BB0-8D6F-7E90027B0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580" y="1824042"/>
            <a:ext cx="7882840" cy="344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23C041-D474-403D-8EDA-1F0B2F45872E}"/>
              </a:ext>
            </a:extLst>
          </p:cNvPr>
          <p:cNvSpPr/>
          <p:nvPr/>
        </p:nvSpPr>
        <p:spPr>
          <a:xfrm>
            <a:off x="1609550" y="5426631"/>
            <a:ext cx="91531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Self-supervised learning is performed by collecting CSI data and vision data </a:t>
            </a:r>
            <a:b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 the same environment and labeling the results obtained from the vision data on the CSI data.</a:t>
            </a:r>
          </a:p>
        </p:txBody>
      </p:sp>
    </p:spTree>
    <p:extLst>
      <p:ext uri="{BB962C8B-B14F-4D97-AF65-F5344CB8AC3E}">
        <p14:creationId xmlns:p14="http://schemas.microsoft.com/office/powerpoint/2010/main" val="209049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Problem of CSI data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A5647EB-90C4-48DC-BE82-8FC4B88F7785}"/>
              </a:ext>
            </a:extLst>
          </p:cNvPr>
          <p:cNvSpPr/>
          <p:nvPr/>
        </p:nvSpPr>
        <p:spPr>
          <a:xfrm>
            <a:off x="1882547" y="4363117"/>
            <a:ext cx="87923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23E1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Manual labeling is time-consuming</a:t>
            </a:r>
            <a:endParaRPr lang="en-US" altLang="ko-KR" sz="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723E1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Since the collected data is not labeled, </a:t>
            </a:r>
            <a:b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 person must manually assign the correct answer for each situation.</a:t>
            </a:r>
          </a:p>
          <a:p>
            <a:endParaRPr lang="en-US" altLang="ko-KR" sz="10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723E1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23E1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It is difficult to collect large amounts of data.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Because labeling is time-consuming and manual work, it is impossible </a:t>
            </a:r>
            <a:b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 collect data for various situations.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723E1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WS11">
            <a:extLst>
              <a:ext uri="{FF2B5EF4-FFF2-40B4-BE49-F238E27FC236}">
                <a16:creationId xmlns:a16="http://schemas.microsoft.com/office/drawing/2014/main" id="{C24C4932-2DDA-4B90-8DEB-8F3753293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79" y="2364386"/>
            <a:ext cx="5566189" cy="19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BF27F-10F1-46B7-8385-2EEB8EE9E7B3}"/>
              </a:ext>
            </a:extLst>
          </p:cNvPr>
          <p:cNvSpPr txBox="1"/>
          <p:nvPr/>
        </p:nvSpPr>
        <p:spPr>
          <a:xfrm>
            <a:off x="1882547" y="1853496"/>
            <a:ext cx="8792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At the time of collection, we 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must manually assign appropriate labels to each data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A904B1-2032-44FE-AE48-D797D71BD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273" y="2363941"/>
            <a:ext cx="1381377" cy="18431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BF6F61-9596-48BD-BD08-D1CCCDF93D0E}"/>
              </a:ext>
            </a:extLst>
          </p:cNvPr>
          <p:cNvSpPr/>
          <p:nvPr/>
        </p:nvSpPr>
        <p:spPr>
          <a:xfrm>
            <a:off x="7309934" y="2776256"/>
            <a:ext cx="778868" cy="441703"/>
          </a:xfrm>
          <a:prstGeom prst="rect">
            <a:avLst/>
          </a:prstGeom>
          <a:solidFill>
            <a:srgbClr val="FFF2CC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34" name="Picture 10" descr="손가락을 가리키는 사람(남성)의 일러스트 | 무료 일러스트 소재 KuKuKeKe(쿠쿠케케)">
            <a:extLst>
              <a:ext uri="{FF2B5EF4-FFF2-40B4-BE49-F238E27FC236}">
                <a16:creationId xmlns:a16="http://schemas.microsoft.com/office/drawing/2014/main" id="{1C375BF4-748A-4B23-9472-1054F347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309" y="2500770"/>
            <a:ext cx="1860972" cy="1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A6FA84-8308-4561-9E83-A7050F8282A6}"/>
              </a:ext>
            </a:extLst>
          </p:cNvPr>
          <p:cNvSpPr/>
          <p:nvPr/>
        </p:nvSpPr>
        <p:spPr>
          <a:xfrm>
            <a:off x="7618309" y="3408977"/>
            <a:ext cx="778868" cy="441703"/>
          </a:xfrm>
          <a:prstGeom prst="rect">
            <a:avLst/>
          </a:prstGeom>
          <a:solidFill>
            <a:srgbClr val="FFF2CC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38AD1-73F0-41F0-8EA7-7DA20FED1CCE}"/>
              </a:ext>
            </a:extLst>
          </p:cNvPr>
          <p:cNvSpPr txBox="1"/>
          <p:nvPr/>
        </p:nvSpPr>
        <p:spPr>
          <a:xfrm>
            <a:off x="159191" y="172758"/>
            <a:ext cx="3110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Overview</a:t>
            </a:r>
          </a:p>
        </p:txBody>
      </p:sp>
    </p:spTree>
    <p:extLst>
      <p:ext uri="{BB962C8B-B14F-4D97-AF65-F5344CB8AC3E}">
        <p14:creationId xmlns:p14="http://schemas.microsoft.com/office/powerpoint/2010/main" val="385107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6"/>
            <a:ext cx="8232579" cy="556340"/>
            <a:chOff x="6904859" y="1694255"/>
            <a:chExt cx="6858833" cy="420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5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Suggestion idea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A5647EB-90C4-48DC-BE82-8FC4B88F7785}"/>
              </a:ext>
            </a:extLst>
          </p:cNvPr>
          <p:cNvSpPr/>
          <p:nvPr/>
        </p:nvSpPr>
        <p:spPr>
          <a:xfrm>
            <a:off x="1841255" y="5011620"/>
            <a:ext cx="895536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23E1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Collect CSI data and vision data at the same time in the same environment.</a:t>
            </a:r>
          </a:p>
          <a:p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By placing an object tracking library as a teacher network, the correct answer </a:t>
            </a:r>
            <a:b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 the environment in which CSI was collected is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automatically mapped to a label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BF27F-10F1-46B7-8385-2EEB8EE9E7B3}"/>
              </a:ext>
            </a:extLst>
          </p:cNvPr>
          <p:cNvSpPr txBox="1"/>
          <p:nvPr/>
        </p:nvSpPr>
        <p:spPr>
          <a:xfrm>
            <a:off x="1725508" y="1853496"/>
            <a:ext cx="956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 label is automatically provided by deriving the correct answer from the 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 data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13" name="Picture 2" descr="WS11">
            <a:extLst>
              <a:ext uri="{FF2B5EF4-FFF2-40B4-BE49-F238E27FC236}">
                <a16:creationId xmlns:a16="http://schemas.microsoft.com/office/drawing/2014/main" id="{99AE4FB7-EA7F-463C-A84F-BBAAFA603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79" y="2606534"/>
            <a:ext cx="5566189" cy="19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818364-D034-4C2C-9D5F-45FB0E150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287" y="3034362"/>
            <a:ext cx="1115873" cy="14888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FD2AD3-5A4D-4178-B07C-57B113378C98}"/>
              </a:ext>
            </a:extLst>
          </p:cNvPr>
          <p:cNvSpPr/>
          <p:nvPr/>
        </p:nvSpPr>
        <p:spPr>
          <a:xfrm>
            <a:off x="7699368" y="2606089"/>
            <a:ext cx="652152" cy="1909029"/>
          </a:xfrm>
          <a:prstGeom prst="rect">
            <a:avLst/>
          </a:prstGeom>
          <a:solidFill>
            <a:srgbClr val="FFF2CC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699B24-A8DD-4064-9786-93B63A32587C}"/>
              </a:ext>
            </a:extLst>
          </p:cNvPr>
          <p:cNvCxnSpPr/>
          <p:nvPr/>
        </p:nvCxnSpPr>
        <p:spPr>
          <a:xfrm flipH="1">
            <a:off x="8351520" y="2864312"/>
            <a:ext cx="1493520" cy="220851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00E189-78C2-4175-9734-71851AC279A3}"/>
              </a:ext>
            </a:extLst>
          </p:cNvPr>
          <p:cNvSpPr/>
          <p:nvPr/>
        </p:nvSpPr>
        <p:spPr>
          <a:xfrm>
            <a:off x="8614238" y="2764520"/>
            <a:ext cx="778868" cy="4417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MOT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Picture 6" descr="CCTV 제품소개 - (주)중부보안">
            <a:extLst>
              <a:ext uri="{FF2B5EF4-FFF2-40B4-BE49-F238E27FC236}">
                <a16:creationId xmlns:a16="http://schemas.microsoft.com/office/drawing/2014/main" id="{5F4254A4-A87B-4D03-87ED-25C65B5E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696" y="2537860"/>
            <a:ext cx="830404" cy="6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505F04-B7FD-42D7-8953-5D2645E64042}"/>
              </a:ext>
            </a:extLst>
          </p:cNvPr>
          <p:cNvSpPr txBox="1"/>
          <p:nvPr/>
        </p:nvSpPr>
        <p:spPr>
          <a:xfrm>
            <a:off x="159191" y="172758"/>
            <a:ext cx="3110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Overview</a:t>
            </a:r>
          </a:p>
        </p:txBody>
      </p:sp>
    </p:spTree>
    <p:extLst>
      <p:ext uri="{BB962C8B-B14F-4D97-AF65-F5344CB8AC3E}">
        <p14:creationId xmlns:p14="http://schemas.microsoft.com/office/powerpoint/2010/main" val="401986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7"/>
            <a:ext cx="8232579" cy="556337"/>
            <a:chOff x="6904859" y="1694257"/>
            <a:chExt cx="6858833" cy="4206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7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CSI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Extraction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Setting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7F9D41-F586-48A2-B960-693279D16CDF}"/>
              </a:ext>
            </a:extLst>
          </p:cNvPr>
          <p:cNvSpPr txBox="1"/>
          <p:nvPr/>
        </p:nvSpPr>
        <p:spPr>
          <a:xfrm>
            <a:off x="159191" y="172758"/>
            <a:ext cx="3110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Implementation(CSI)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57506C-8BC1-4026-AF0D-049257327120}"/>
              </a:ext>
            </a:extLst>
          </p:cNvPr>
          <p:cNvSpPr/>
          <p:nvPr/>
        </p:nvSpPr>
        <p:spPr>
          <a:xfrm>
            <a:off x="1218914" y="1948243"/>
            <a:ext cx="835897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Environment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Use TL-WDR4300 Wi-Fi with 3 antennas and a total of 30 subcarriers</a:t>
            </a: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Ubuntu 14.04.6 LTS, MATLAB R2019a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807C23-94F4-4120-AFBF-4B000189FC5B}"/>
              </a:ext>
            </a:extLst>
          </p:cNvPr>
          <p:cNvSpPr/>
          <p:nvPr/>
        </p:nvSpPr>
        <p:spPr>
          <a:xfrm>
            <a:off x="3269386" y="3191288"/>
            <a:ext cx="74383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CSI Tool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600" dirty="0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802.11n CSI Tool</a:t>
            </a:r>
          </a:p>
          <a:p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Intel Wi-Fi Wireless Link 5300 802.11n MIMO radios, using a custom modified firmware and open-source Linux wireless drivers</a:t>
            </a:r>
          </a:p>
          <a:p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Real time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processing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CSI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</a:t>
            </a:r>
            <a:endParaRPr lang="en-US" altLang="ko-KR" sz="3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 tool that retrieves the extracted CSI data in real time and returns it in the form of a matrix and visualizes it in a graph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2E2C4B-C85A-4217-9452-E5AC312A9A5C}"/>
              </a:ext>
            </a:extLst>
          </p:cNvPr>
          <p:cNvGrpSpPr/>
          <p:nvPr/>
        </p:nvGrpSpPr>
        <p:grpSpPr>
          <a:xfrm>
            <a:off x="912311" y="3059669"/>
            <a:ext cx="2183531" cy="2974732"/>
            <a:chOff x="9337023" y="1824042"/>
            <a:chExt cx="2183531" cy="297473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D2BD306-0839-4C23-B5D4-DDB0E868FC64}"/>
                </a:ext>
              </a:extLst>
            </p:cNvPr>
            <p:cNvSpPr/>
            <p:nvPr/>
          </p:nvSpPr>
          <p:spPr>
            <a:xfrm>
              <a:off x="9337023" y="4402388"/>
              <a:ext cx="2183531" cy="39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Intel 5300 NIC</a:t>
              </a:r>
              <a:endParaRPr lang="en-US" altLang="ko-KR" sz="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aphicFrame>
          <p:nvGraphicFramePr>
            <p:cNvPr id="3" name="개체 2">
              <a:extLst>
                <a:ext uri="{FF2B5EF4-FFF2-40B4-BE49-F238E27FC236}">
                  <a16:creationId xmlns:a16="http://schemas.microsoft.com/office/drawing/2014/main" id="{B08DAD01-1B8C-46EC-A884-4203A85746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48243" y="1824042"/>
            <a:ext cx="1561092" cy="2586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3" imgW="1111320" imgH="1841400" progId="Paint.Picture">
                    <p:embed/>
                  </p:oleObj>
                </mc:Choice>
                <mc:Fallback>
                  <p:oleObj name="비트맵 이미지" r:id="rId3" imgW="1111320" imgH="1841400" progId="Paint.Picture">
                    <p:embed/>
                    <p:pic>
                      <p:nvPicPr>
                        <p:cNvPr id="3" name="개체 2">
                          <a:extLst>
                            <a:ext uri="{FF2B5EF4-FFF2-40B4-BE49-F238E27FC236}">
                              <a16:creationId xmlns:a16="http://schemas.microsoft.com/office/drawing/2014/main" id="{B08DAD01-1B8C-46EC-A884-4203A857465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648243" y="1824042"/>
                          <a:ext cx="1561092" cy="25869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78" name="Picture 154" descr="TL-WDR4300 | N750 Wireless Dual Band Gigabit Router | TP-Link">
            <a:extLst>
              <a:ext uri="{FF2B5EF4-FFF2-40B4-BE49-F238E27FC236}">
                <a16:creationId xmlns:a16="http://schemas.microsoft.com/office/drawing/2014/main" id="{81D56FFD-684E-4879-BAF4-05914371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621" y="173220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5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01213_163940604">
            <a:hlinkClick r:id="" action="ppaction://media"/>
            <a:extLst>
              <a:ext uri="{FF2B5EF4-FFF2-40B4-BE49-F238E27FC236}">
                <a16:creationId xmlns:a16="http://schemas.microsoft.com/office/drawing/2014/main" id="{D77694F1-6970-44AB-A451-CFC897C4AC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8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3303" y="2439723"/>
            <a:ext cx="4177749" cy="351894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2069815" y="1111477"/>
            <a:ext cx="8232579" cy="556337"/>
            <a:chOff x="6904859" y="1694257"/>
            <a:chExt cx="6858833" cy="4206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7554495" y="1694257"/>
              <a:ext cx="5409423" cy="30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CSI Extraction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6904859" y="2114898"/>
              <a:ext cx="685883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STAND UP DOWN">
            <a:hlinkClick r:id="" action="ppaction://media"/>
            <a:extLst>
              <a:ext uri="{FF2B5EF4-FFF2-40B4-BE49-F238E27FC236}">
                <a16:creationId xmlns:a16="http://schemas.microsoft.com/office/drawing/2014/main" id="{9E9D5DCB-FB9F-418F-B712-C440269426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342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10948" y="2439716"/>
            <a:ext cx="4177749" cy="3518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F280D9-8775-4624-8D9C-B9B77A58A1AC}"/>
              </a:ext>
            </a:extLst>
          </p:cNvPr>
          <p:cNvSpPr txBox="1"/>
          <p:nvPr/>
        </p:nvSpPr>
        <p:spPr>
          <a:xfrm>
            <a:off x="159192" y="172758"/>
            <a:ext cx="306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03. Implementation(CSI)</a:t>
            </a:r>
          </a:p>
        </p:txBody>
      </p:sp>
    </p:spTree>
    <p:extLst>
      <p:ext uri="{BB962C8B-B14F-4D97-AF65-F5344CB8AC3E}">
        <p14:creationId xmlns:p14="http://schemas.microsoft.com/office/powerpoint/2010/main" val="8839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4401</TotalTime>
  <Words>1310</Words>
  <Application>Microsoft Office PowerPoint</Application>
  <PresentationFormat>와이드스크린</PresentationFormat>
  <Paragraphs>297</Paragraphs>
  <Slides>29</Slides>
  <Notes>29</Notes>
  <HiddenSlides>0</HiddenSlides>
  <MMClips>3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나눔스퀘어_ac</vt:lpstr>
      <vt:lpstr>Arial</vt:lpstr>
      <vt:lpstr>맑은 고딕</vt:lpstr>
      <vt:lpstr>맑은 고딕</vt:lpstr>
      <vt:lpstr>Aharoni</vt:lpstr>
      <vt:lpstr>Wingdings</vt:lpstr>
      <vt:lpstr>나눔스퀘어_ac Bold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여찬영</cp:lastModifiedBy>
  <cp:revision>631</cp:revision>
  <dcterms:created xsi:type="dcterms:W3CDTF">2017-11-16T00:50:54Z</dcterms:created>
  <dcterms:modified xsi:type="dcterms:W3CDTF">2021-06-10T11:39:38Z</dcterms:modified>
</cp:coreProperties>
</file>